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9" r:id="rId5"/>
    <p:sldId id="284" r:id="rId6"/>
    <p:sldId id="268" r:id="rId7"/>
    <p:sldId id="266" r:id="rId8"/>
    <p:sldId id="286" r:id="rId9"/>
    <p:sldId id="287" r:id="rId10"/>
    <p:sldId id="288" r:id="rId11"/>
    <p:sldId id="277" r:id="rId12"/>
    <p:sldId id="260" r:id="rId13"/>
    <p:sldId id="275" r:id="rId14"/>
    <p:sldId id="263" r:id="rId15"/>
    <p:sldId id="261" r:id="rId16"/>
    <p:sldId id="264" r:id="rId17"/>
    <p:sldId id="281" r:id="rId18"/>
    <p:sldId id="279" r:id="rId19"/>
    <p:sldId id="283" r:id="rId20"/>
    <p:sldId id="290" r:id="rId21"/>
    <p:sldId id="291" r:id="rId22"/>
    <p:sldId id="278" r:id="rId23"/>
    <p:sldId id="280" r:id="rId24"/>
    <p:sldId id="270" r:id="rId25"/>
    <p:sldId id="267" r:id="rId26"/>
    <p:sldId id="285" r:id="rId27"/>
    <p:sldId id="269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9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E9EC9-3F56-4A85-8F84-2A30FD883686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D3D95-5135-42EF-9E19-64C1086C5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2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7FE9-16F4-4C7A-AA00-14C086C0E27E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3A27-335E-40EB-965F-AB81745CB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0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7FE9-16F4-4C7A-AA00-14C086C0E27E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3A27-335E-40EB-965F-AB81745CB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4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7FE9-16F4-4C7A-AA00-14C086C0E27E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3A27-335E-40EB-965F-AB81745CB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9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7FE9-16F4-4C7A-AA00-14C086C0E27E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3A27-335E-40EB-965F-AB81745CB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7FE9-16F4-4C7A-AA00-14C086C0E27E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3A27-335E-40EB-965F-AB81745CB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6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7FE9-16F4-4C7A-AA00-14C086C0E27E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3A27-335E-40EB-965F-AB81745CB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7FE9-16F4-4C7A-AA00-14C086C0E27E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3A27-335E-40EB-965F-AB81745CB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3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7FE9-16F4-4C7A-AA00-14C086C0E27E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3A27-335E-40EB-965F-AB81745CB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6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7FE9-16F4-4C7A-AA00-14C086C0E27E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3A27-335E-40EB-965F-AB81745CB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1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7FE9-16F4-4C7A-AA00-14C086C0E27E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3A27-335E-40EB-965F-AB81745CB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6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7FE9-16F4-4C7A-AA00-14C086C0E27E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3A27-335E-40EB-965F-AB81745CB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8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77FE9-16F4-4C7A-AA00-14C086C0E27E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63A27-335E-40EB-965F-AB81745CB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8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Camera Installation Guide w/ </a:t>
            </a:r>
            <a:r>
              <a:rPr lang="en-US" dirty="0" err="1" smtClean="0"/>
              <a:t>SmartNav</a:t>
            </a:r>
            <a:r>
              <a:rPr lang="en-US" dirty="0" smtClean="0"/>
              <a:t>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42" y="1447800"/>
            <a:ext cx="8619786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Parts required to order from PACCAR Parts</a:t>
            </a:r>
          </a:p>
          <a:p>
            <a:endParaRPr lang="en-US" sz="2000" dirty="0" smtClean="0"/>
          </a:p>
          <a:p>
            <a:r>
              <a:rPr lang="en-US" sz="2000" dirty="0" smtClean="0"/>
              <a:t>1x PP207020 </a:t>
            </a:r>
            <a:r>
              <a:rPr lang="en-US" sz="2000" dirty="0"/>
              <a:t>Adaptor Harness.  This allows up to 4 cameras to be </a:t>
            </a:r>
            <a:r>
              <a:rPr lang="en-US" sz="2000" dirty="0" smtClean="0"/>
              <a:t>connected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W:\VanderMeulen\Camera harness pictures\20150826_100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38" y="4114800"/>
            <a:ext cx="379306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971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3810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Adaptor </a:t>
            </a:r>
            <a:r>
              <a:rPr lang="en-US" sz="3200" dirty="0" smtClean="0"/>
              <a:t>Harness PP207020</a:t>
            </a:r>
            <a:endParaRPr lang="en-US" sz="3200" dirty="0"/>
          </a:p>
          <a:p>
            <a:pPr algn="ctr"/>
            <a:r>
              <a:rPr lang="en-US" sz="3200" dirty="0" smtClean="0"/>
              <a:t>Connection Display DEA 600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12717" r="22121" b="10128"/>
          <a:stretch/>
        </p:blipFill>
        <p:spPr bwMode="auto">
          <a:xfrm>
            <a:off x="914400" y="1766320"/>
            <a:ext cx="3388093" cy="217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61" y="4516109"/>
            <a:ext cx="2095526" cy="117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895600" y="3174895"/>
            <a:ext cx="465072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4782652"/>
            <a:ext cx="685800" cy="495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36545" y="4293964"/>
            <a:ext cx="19431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Display DEA 600 connection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V="1">
            <a:off x="2108095" y="3566927"/>
            <a:ext cx="1020041" cy="7270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W:\VanderMeulen\Camera harness pictures\20150826_1010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5" r="27923" b="17796"/>
          <a:stretch/>
        </p:blipFill>
        <p:spPr bwMode="auto">
          <a:xfrm>
            <a:off x="4758406" y="2915001"/>
            <a:ext cx="1269581" cy="148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791200" y="2058750"/>
            <a:ext cx="184898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Display DEA 600 connection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5715000" y="2705081"/>
            <a:ext cx="1000695" cy="12630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06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376944" y="6343500"/>
            <a:ext cx="8381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P92-8917</a:t>
            </a:r>
            <a:endParaRPr lang="en-US" sz="1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4648200" cy="260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55742" y="3892060"/>
            <a:ext cx="15240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Radio Head Unit DEA 610 connection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531742" y="4278637"/>
            <a:ext cx="1524000" cy="75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71600" y="3810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Adaptor </a:t>
            </a:r>
            <a:r>
              <a:rPr lang="en-US" sz="3200" dirty="0" smtClean="0"/>
              <a:t>Harness PP207020</a:t>
            </a:r>
            <a:endParaRPr lang="en-US" sz="3200" dirty="0"/>
          </a:p>
          <a:p>
            <a:pPr algn="r"/>
            <a:r>
              <a:rPr lang="en-US" sz="3200" dirty="0" smtClean="0"/>
              <a:t>Connection Radio Head Unit  DEA 610</a:t>
            </a:r>
          </a:p>
        </p:txBody>
      </p:sp>
    </p:spTree>
    <p:extLst>
      <p:ext uri="{BB962C8B-B14F-4D97-AF65-F5344CB8AC3E}">
        <p14:creationId xmlns:p14="http://schemas.microsoft.com/office/powerpoint/2010/main" val="2491243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600" dirty="0" smtClean="0"/>
              <a:t>Camera Connections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/>
              <a:t>4x Camera Inputs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W:\VanderMeulen\Camera harness pictures\20150826_101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5444067" cy="30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639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Camera Configuration Options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Camera</a:t>
            </a:r>
          </a:p>
          <a:p>
            <a:pPr lvl="1"/>
            <a:r>
              <a:rPr lang="en-US" sz="1600" dirty="0"/>
              <a:t>Video Input 1 – Reverse (Back-up) Camera</a:t>
            </a:r>
          </a:p>
          <a:p>
            <a:pPr lvl="1"/>
            <a:r>
              <a:rPr lang="en-US" sz="1600" dirty="0"/>
              <a:t>Video Input 2 – Forward Facing Camera</a:t>
            </a:r>
          </a:p>
          <a:p>
            <a:pPr lvl="1"/>
            <a:r>
              <a:rPr lang="en-US" sz="1600" dirty="0"/>
              <a:t>Video Input 3 – Right Turn Camera</a:t>
            </a:r>
          </a:p>
          <a:p>
            <a:pPr lvl="1"/>
            <a:r>
              <a:rPr lang="en-US" sz="1600" dirty="0"/>
              <a:t>Video Input 4 – Left Turn Camera</a:t>
            </a:r>
          </a:p>
          <a:p>
            <a:r>
              <a:rPr lang="en-US" sz="2000" dirty="0" smtClean="0"/>
              <a:t>Cameras can be configured to be selected manually or Automatically (Via J1939 CAN Messages)</a:t>
            </a:r>
          </a:p>
          <a:p>
            <a:r>
              <a:rPr lang="en-US" sz="2000" dirty="0" smtClean="0"/>
              <a:t>In Manual mode the user select the camera view</a:t>
            </a:r>
          </a:p>
          <a:p>
            <a:r>
              <a:rPr lang="en-US" sz="2000" dirty="0" smtClean="0"/>
              <a:t>In Auto mode the camera view is selected automatically depending on the truck state</a:t>
            </a:r>
          </a:p>
          <a:p>
            <a:pPr lvl="1"/>
            <a:r>
              <a:rPr lang="en-US" sz="1600" dirty="0" smtClean="0"/>
              <a:t>Left turn signal active</a:t>
            </a:r>
          </a:p>
          <a:p>
            <a:pPr lvl="1"/>
            <a:r>
              <a:rPr lang="en-US" sz="1600" dirty="0" smtClean="0"/>
              <a:t>Right turn signal active</a:t>
            </a:r>
          </a:p>
          <a:p>
            <a:pPr lvl="1"/>
            <a:r>
              <a:rPr lang="en-US" sz="1600" dirty="0" smtClean="0"/>
              <a:t>Reverse active</a:t>
            </a:r>
          </a:p>
          <a:p>
            <a:pPr lvl="1"/>
            <a:r>
              <a:rPr lang="en-US" sz="1600" dirty="0" smtClean="0"/>
              <a:t>Front default</a:t>
            </a:r>
          </a:p>
          <a:p>
            <a:pPr lvl="1"/>
            <a:r>
              <a:rPr lang="en-US" sz="1600" dirty="0" smtClean="0"/>
              <a:t>Note the user may manually select the camera view when left, right turn signal or reverse is not active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2358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Camera Views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68803" t="32499" r="3646" b="43105"/>
          <a:stretch/>
        </p:blipFill>
        <p:spPr bwMode="auto">
          <a:xfrm>
            <a:off x="2057400" y="1219200"/>
            <a:ext cx="5038527" cy="2695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00" y="2514600"/>
            <a:ext cx="10668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41910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Select camera views in “Home” screen to access the available camera views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79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Camera Display Activation DEA 600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To configure the cameras within the DEA 600 Display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Enter camera views application select the desired camera view and activate “ON”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600" dirty="0"/>
          </a:p>
          <a:p>
            <a:pPr>
              <a:buFont typeface="Wingdings" panose="05000000000000000000" pitchFamily="2" charset="2"/>
              <a:buChar char="§"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</p:txBody>
      </p:sp>
      <p:pic>
        <p:nvPicPr>
          <p:cNvPr id="4" name="Picture 2" descr="\\teamservices.paccar.com\DavWWWRoot\sites\paccarDisplay\Phase II\PD 2.0 Specifications\HMI Screenshots\DEA600 ScreenShots - 15 July2015\Settings Menu\Camera Settings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3124200" cy="182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93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Camera Display Activation DEA 600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dirty="0" smtClean="0"/>
              <a:t>To configure the cameras within the DEA 600 Display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Enter the Advanced Menu and follow the steps: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lvl="1"/>
            <a:r>
              <a:rPr lang="en-US" sz="1600" dirty="0" smtClean="0"/>
              <a:t>Simultaneously select the following hard keys Home  &amp; Brightness . Hold for greater than 8 seconds. The display will enter the “Advanced Menu”</a:t>
            </a:r>
          </a:p>
          <a:p>
            <a:pPr lvl="1"/>
            <a:r>
              <a:rPr lang="en-US" sz="1600" dirty="0" smtClean="0"/>
              <a:t>Scroll down to page </a:t>
            </a:r>
            <a:r>
              <a:rPr lang="en-US" sz="1600" dirty="0" smtClean="0"/>
              <a:t>2</a:t>
            </a:r>
            <a:endParaRPr lang="en-US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3810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0692" y="5404827"/>
            <a:ext cx="381000" cy="2667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74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Camera Display Activation DEA 600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r>
              <a:rPr lang="en-US" sz="1600" dirty="0" smtClean="0"/>
              <a:t>Page 2 Select </a:t>
            </a:r>
            <a:r>
              <a:rPr lang="en-US" sz="1600" dirty="0"/>
              <a:t>C</a:t>
            </a:r>
            <a:r>
              <a:rPr lang="en-US" sz="1600" dirty="0" smtClean="0"/>
              <a:t>amera Required</a:t>
            </a: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4191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543800" y="2743200"/>
            <a:ext cx="457200" cy="1219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84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Camera Display Activation DEA 600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r>
              <a:rPr lang="en-US" sz="1600" dirty="0" smtClean="0"/>
              <a:t>Scroll </a:t>
            </a:r>
            <a:r>
              <a:rPr lang="en-US" sz="1600" dirty="0" smtClean="0"/>
              <a:t>up to page </a:t>
            </a:r>
            <a:r>
              <a:rPr lang="en-US" sz="1600" dirty="0" smtClean="0"/>
              <a:t>1</a:t>
            </a:r>
            <a:endParaRPr lang="en-US" sz="1600" dirty="0"/>
          </a:p>
          <a:p>
            <a:pPr lvl="1"/>
            <a:r>
              <a:rPr lang="en-US" sz="1600" dirty="0" smtClean="0"/>
              <a:t>Select </a:t>
            </a:r>
            <a:r>
              <a:rPr lang="en-US" sz="1600" dirty="0" smtClean="0"/>
              <a:t>“SAVE</a:t>
            </a:r>
            <a:r>
              <a:rPr lang="en-US" sz="1600" dirty="0" smtClean="0"/>
              <a:t>”</a:t>
            </a:r>
            <a:endParaRPr lang="en-US" sz="1600" dirty="0"/>
          </a:p>
          <a:p>
            <a:pPr lvl="1"/>
            <a:r>
              <a:rPr lang="en-US" sz="1600" dirty="0" smtClean="0"/>
              <a:t>Pop </a:t>
            </a:r>
            <a:r>
              <a:rPr lang="en-US" sz="1600" dirty="0" smtClean="0"/>
              <a:t>Up Save Configuration appears “OK” or “Cancel” Select “OK”</a:t>
            </a:r>
          </a:p>
          <a:p>
            <a:pPr lvl="1"/>
            <a:r>
              <a:rPr lang="en-US" sz="1600" dirty="0" smtClean="0"/>
              <a:t>System Reboots</a:t>
            </a:r>
          </a:p>
          <a:p>
            <a:pPr lvl="1"/>
            <a:r>
              <a:rPr lang="en-US" sz="1600" dirty="0" smtClean="0"/>
              <a:t>Cameras are now active and manually selectable within the camera view menu</a:t>
            </a:r>
          </a:p>
          <a:p>
            <a:pPr lvl="1"/>
            <a:r>
              <a:rPr lang="en-US" sz="1600" dirty="0" smtClean="0"/>
              <a:t>Completed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/>
              <a:t>To set Cameras to Auto follow the steps above and continue the procedure using ESA. The ESA process is described in the next slides</a:t>
            </a:r>
          </a:p>
          <a:p>
            <a:pPr marL="457200" lvl="1" indent="0">
              <a:buNone/>
            </a:pPr>
            <a:endParaRPr lang="en-US" sz="1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08" y="1266092"/>
            <a:ext cx="3810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638800" y="1447800"/>
            <a:ext cx="613508" cy="2667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57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Camera Views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562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								</a:t>
            </a: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												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To activate a camera view, select the Forward, Right, Left or Reverse  soft key indicated on the display truck graphic</a:t>
            </a:r>
            <a:endParaRPr lang="en-US" sz="1200" dirty="0"/>
          </a:p>
        </p:txBody>
      </p:sp>
      <p:pic>
        <p:nvPicPr>
          <p:cNvPr id="8" name="Picture 4" descr="C:\Users\jvandermeulen\Documents\Vendors\Delphi\DEA600\Photos\Camera screen shots - Jon\20150910_1520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5997" y="4386595"/>
            <a:ext cx="2908658" cy="1779753"/>
          </a:xfrm>
          <a:prstGeom prst="rect">
            <a:avLst/>
          </a:prstGeom>
          <a:noFill/>
        </p:spPr>
      </p:pic>
      <p:pic>
        <p:nvPicPr>
          <p:cNvPr id="9" name="Picture 5" descr="C:\Users\jvandermeulen\Documents\Vendors\Delphi\DEA600\Photos\Camera screen shots - Jon\20150910_1533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557" y="1341002"/>
            <a:ext cx="3466610" cy="2087997"/>
          </a:xfrm>
          <a:prstGeom prst="rect">
            <a:avLst/>
          </a:prstGeom>
          <a:noFill/>
        </p:spPr>
      </p:pic>
      <p:pic>
        <p:nvPicPr>
          <p:cNvPr id="10" name="Picture 6" descr="C:\Users\jvandermeulen\Documents\Vendors\Delphi\DEA600\Photos\Camera screen shots - Jon\20150910_1530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1" y="1377991"/>
            <a:ext cx="3400854" cy="2132849"/>
          </a:xfrm>
          <a:prstGeom prst="rect">
            <a:avLst/>
          </a:prstGeom>
          <a:noFill/>
        </p:spPr>
      </p:pic>
      <p:pic>
        <p:nvPicPr>
          <p:cNvPr id="11" name="Picture 7" descr="C:\Users\jvandermeulen\Documents\Vendors\Delphi\DEA600\Photos\Camera screen shots - Jon\20150910_1535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99911" y="4377335"/>
            <a:ext cx="2880760" cy="1764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13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Adaptor Harness PP207020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2" t="19260" r="3052" b="12581"/>
          <a:stretch/>
        </p:blipFill>
        <p:spPr bwMode="auto">
          <a:xfrm>
            <a:off x="609600" y="1447800"/>
            <a:ext cx="8077200" cy="53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628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Camera View (Right)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1447799"/>
            <a:ext cx="4739701" cy="292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2" y="4267200"/>
            <a:ext cx="3556833" cy="21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Automatic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53400" cy="5257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Automatic Camera Mode by Model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1828800" lvl="4" indent="0">
              <a:buNone/>
            </a:pPr>
            <a:endParaRPr lang="en-US" sz="800" b="1" dirty="0" smtClean="0"/>
          </a:p>
          <a:p>
            <a:r>
              <a:rPr lang="en-US" sz="2000" dirty="0" smtClean="0"/>
              <a:t>Camera activation DEA 600</a:t>
            </a:r>
          </a:p>
          <a:p>
            <a:pPr lvl="1"/>
            <a:r>
              <a:rPr lang="en-US" sz="1800" dirty="0" smtClean="0"/>
              <a:t>Cameras must be set to on within the DEA 600 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865026"/>
              </p:ext>
            </p:extLst>
          </p:nvPr>
        </p:nvGraphicFramePr>
        <p:xfrm>
          <a:off x="1981200" y="1219200"/>
          <a:ext cx="1667510" cy="2847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6425"/>
                <a:gridCol w="888365"/>
                <a:gridCol w="172720"/>
              </a:tblGrid>
              <a:tr h="42062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Peterbilt Auto </a:t>
                      </a:r>
                      <a:r>
                        <a:rPr lang="en-US" sz="1200" dirty="0">
                          <a:effectLst/>
                        </a:rPr>
                        <a:t>Camera Availability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Model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Auto Camera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325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348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367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389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567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579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152663"/>
              </p:ext>
            </p:extLst>
          </p:nvPr>
        </p:nvGraphicFramePr>
        <p:xfrm>
          <a:off x="4876800" y="1295400"/>
          <a:ext cx="2406650" cy="236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570"/>
                <a:gridCol w="584835"/>
                <a:gridCol w="584835"/>
                <a:gridCol w="613410"/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Kenworth Auto </a:t>
                      </a:r>
                      <a:r>
                        <a:rPr lang="en-US" sz="1200" dirty="0">
                          <a:effectLst/>
                        </a:rPr>
                        <a:t>Camera Availability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Model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LH Camera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RH Camera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Reverse Camera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T270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T370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T440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???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T460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???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T470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???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C500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T660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T680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T800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T880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W900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68675" y="2681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35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09" y="3078775"/>
            <a:ext cx="6431491" cy="364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ESA Procedure for Setting Automatic Camera Mode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2717"/>
            <a:ext cx="8915400" cy="1524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Program area </a:t>
            </a:r>
            <a:r>
              <a:rPr lang="en-US" sz="2800" dirty="0"/>
              <a:t>of ESA (use the program button at top</a:t>
            </a:r>
            <a:r>
              <a:rPr lang="en-US" sz="2800" dirty="0" smtClean="0"/>
              <a:t>),</a:t>
            </a:r>
          </a:p>
          <a:p>
            <a:pPr lvl="1"/>
            <a:r>
              <a:rPr lang="en-US" sz="2000" dirty="0" smtClean="0"/>
              <a:t>Look </a:t>
            </a:r>
            <a:r>
              <a:rPr lang="en-US" sz="2000" dirty="0"/>
              <a:t>under the network interface tab.  </a:t>
            </a:r>
            <a:endParaRPr lang="en-US" sz="2000" dirty="0" smtClean="0"/>
          </a:p>
          <a:p>
            <a:pPr lvl="2"/>
            <a:r>
              <a:rPr lang="en-US" sz="1200" dirty="0" smtClean="0"/>
              <a:t>Enable Router should be set to “Enable”</a:t>
            </a:r>
          </a:p>
          <a:p>
            <a:pPr lvl="2"/>
            <a:r>
              <a:rPr lang="en-US" sz="1200" dirty="0" smtClean="0"/>
              <a:t>Transmit CECU LC Message should be set to “Gateway or Route to VCAN”</a:t>
            </a:r>
          </a:p>
          <a:p>
            <a:pPr marL="914400" lvl="2" indent="0">
              <a:buNone/>
            </a:pPr>
            <a:r>
              <a:rPr lang="en-US" sz="1200" b="1" dirty="0" smtClean="0"/>
              <a:t>NAMUX </a:t>
            </a:r>
            <a:r>
              <a:rPr lang="en-US" sz="2000" b="1" dirty="0" smtClean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1400" dirty="0"/>
          </a:p>
        </p:txBody>
      </p:sp>
      <p:sp>
        <p:nvSpPr>
          <p:cNvPr id="6" name="Donut 5"/>
          <p:cNvSpPr/>
          <p:nvPr/>
        </p:nvSpPr>
        <p:spPr>
          <a:xfrm>
            <a:off x="4085364" y="3886200"/>
            <a:ext cx="1371600" cy="228600"/>
          </a:xfrm>
          <a:prstGeom prst="donut">
            <a:avLst>
              <a:gd name="adj" fmla="val 59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150219" y="2977121"/>
            <a:ext cx="909019" cy="363363"/>
          </a:xfrm>
          <a:prstGeom prst="donut">
            <a:avLst>
              <a:gd name="adj" fmla="val 59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4343400" y="6430794"/>
            <a:ext cx="1219200" cy="363363"/>
          </a:xfrm>
          <a:prstGeom prst="donut">
            <a:avLst>
              <a:gd name="adj" fmla="val 59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533400" y="6430796"/>
            <a:ext cx="3200400" cy="363363"/>
          </a:xfrm>
          <a:prstGeom prst="donut">
            <a:avLst>
              <a:gd name="adj" fmla="val 59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66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9" y="2977121"/>
            <a:ext cx="6359979" cy="359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ESA Procedure for Setting Automatic Camera Mode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2717"/>
            <a:ext cx="8915400" cy="1524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Program area </a:t>
            </a:r>
            <a:r>
              <a:rPr lang="en-US" sz="2800" dirty="0"/>
              <a:t>of ESA (use the program button at top</a:t>
            </a:r>
            <a:r>
              <a:rPr lang="en-US" sz="2800" dirty="0" smtClean="0"/>
              <a:t>),</a:t>
            </a:r>
          </a:p>
          <a:p>
            <a:pPr lvl="1"/>
            <a:r>
              <a:rPr lang="en-US" sz="2000" dirty="0" smtClean="0"/>
              <a:t>Look </a:t>
            </a:r>
            <a:r>
              <a:rPr lang="en-US" sz="2000" dirty="0"/>
              <a:t>under the network interface tab.  </a:t>
            </a:r>
            <a:endParaRPr lang="en-US" sz="2000" dirty="0" smtClean="0"/>
          </a:p>
          <a:p>
            <a:pPr lvl="2"/>
            <a:r>
              <a:rPr lang="en-US" sz="1200" dirty="0" smtClean="0"/>
              <a:t>Enable Router should be set to “Enable”</a:t>
            </a:r>
          </a:p>
          <a:p>
            <a:pPr lvl="2"/>
            <a:r>
              <a:rPr lang="en-US" sz="1200" dirty="0" smtClean="0"/>
              <a:t>Transmit CECU LC Message should be set to “Gateway or Route to VCAN”</a:t>
            </a:r>
          </a:p>
          <a:p>
            <a:pPr marL="914400" lvl="2" indent="0">
              <a:buNone/>
            </a:pPr>
            <a:r>
              <a:rPr lang="en-US" sz="1200" b="1" dirty="0" smtClean="0"/>
              <a:t>NAMUX </a:t>
            </a:r>
            <a:r>
              <a:rPr lang="en-US" sz="2000" b="1" dirty="0" smtClean="0">
                <a:solidFill>
                  <a:srgbClr val="FF0000"/>
                </a:solidFill>
              </a:rPr>
              <a:t>4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1400" dirty="0"/>
          </a:p>
        </p:txBody>
      </p:sp>
      <p:sp>
        <p:nvSpPr>
          <p:cNvPr id="6" name="Donut 5"/>
          <p:cNvSpPr/>
          <p:nvPr/>
        </p:nvSpPr>
        <p:spPr>
          <a:xfrm>
            <a:off x="3974436" y="3771900"/>
            <a:ext cx="1371600" cy="228600"/>
          </a:xfrm>
          <a:prstGeom prst="donut">
            <a:avLst>
              <a:gd name="adj" fmla="val 59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048000" y="2895600"/>
            <a:ext cx="909019" cy="363363"/>
          </a:xfrm>
          <a:prstGeom prst="donut">
            <a:avLst>
              <a:gd name="adj" fmla="val 59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4126836" y="6249114"/>
            <a:ext cx="1219200" cy="363363"/>
          </a:xfrm>
          <a:prstGeom prst="donut">
            <a:avLst>
              <a:gd name="adj" fmla="val 59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533400" y="6259296"/>
            <a:ext cx="3200400" cy="363363"/>
          </a:xfrm>
          <a:prstGeom prst="donut">
            <a:avLst>
              <a:gd name="adj" fmla="val 59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73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ESA Procedure for Setting Automatic Camera Mode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1041" y="1691951"/>
            <a:ext cx="8750559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Program area of ESA (use the program button at top),</a:t>
            </a:r>
          </a:p>
          <a:p>
            <a:pPr lvl="1"/>
            <a:r>
              <a:rPr lang="en-US" sz="2000" dirty="0"/>
              <a:t>Look under the network interface tab.  </a:t>
            </a:r>
          </a:p>
          <a:p>
            <a:pPr lvl="2"/>
            <a:r>
              <a:rPr lang="en-US" sz="1200" dirty="0"/>
              <a:t>Enable Router should be set to “Enable”</a:t>
            </a:r>
          </a:p>
          <a:p>
            <a:pPr lvl="2"/>
            <a:r>
              <a:rPr lang="en-US" sz="1200" dirty="0"/>
              <a:t>Transmit CECU LC Message should be set to “Gateway or Route to VCAN”</a:t>
            </a:r>
          </a:p>
          <a:p>
            <a:r>
              <a:rPr lang="en-US" sz="2800" dirty="0" smtClean="0"/>
              <a:t>Once these are set, should see the lighting information on the bus. </a:t>
            </a:r>
          </a:p>
          <a:p>
            <a:pPr lvl="1"/>
            <a:r>
              <a:rPr lang="en-US" sz="2000" dirty="0" smtClean="0"/>
              <a:t>Provides info SmartNav needs for the Automatic mode in the camera screen.</a:t>
            </a:r>
          </a:p>
          <a:p>
            <a:r>
              <a:rPr lang="en-US" sz="2800" dirty="0" smtClean="0"/>
              <a:t>Note: Cameras will only work in automatic mode if the SmartNav is put in camera mode.  </a:t>
            </a:r>
          </a:p>
          <a:p>
            <a:pPr lvl="1"/>
            <a:r>
              <a:rPr lang="en-US" sz="2000" dirty="0" smtClean="0"/>
              <a:t>If in GPS mode or something else - camera view won't automatically pop up</a:t>
            </a:r>
          </a:p>
          <a:p>
            <a:pPr marL="0" indent="0">
              <a:buFont typeface="Arial" pitchFamily="34" charset="0"/>
              <a:buNone/>
            </a:pPr>
            <a:endParaRPr lang="en-US" sz="28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3979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J1939 CAN Messages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CAN Messages are used to activate camera views:</a:t>
            </a:r>
          </a:p>
          <a:p>
            <a:pPr lvl="1"/>
            <a:r>
              <a:rPr lang="en-US" sz="1600" dirty="0"/>
              <a:t> SPN 2367, PGN 65089 Left Turn Signal</a:t>
            </a:r>
          </a:p>
          <a:p>
            <a:pPr lvl="1"/>
            <a:r>
              <a:rPr lang="en-US" sz="1600" dirty="0"/>
              <a:t>SPN 2369, PGN 65089 Right Turn Signal</a:t>
            </a:r>
          </a:p>
          <a:p>
            <a:pPr lvl="1"/>
            <a:r>
              <a:rPr lang="en-US" sz="1600" dirty="0"/>
              <a:t>SPN 2391, PGN 65089 Backup Light</a:t>
            </a:r>
          </a:p>
          <a:p>
            <a:r>
              <a:rPr lang="en-US" sz="2000" dirty="0"/>
              <a:t>Note: no message to activate the forward facing camera.  The only way for a user to access it is to go the camera screen under the truck menu where it is the default camera view.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0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Two Camera Vendors via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PACCAR Parts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Pana-Pacific</a:t>
            </a:r>
          </a:p>
          <a:p>
            <a:pPr marL="914400" lvl="1" indent="-514350"/>
            <a:r>
              <a:rPr lang="en-US" sz="2000" dirty="0" smtClean="0"/>
              <a:t>Left, Right, Forward, and Back-up Camera available</a:t>
            </a:r>
          </a:p>
          <a:p>
            <a:pPr marL="914400" lvl="1" indent="-514350"/>
            <a:r>
              <a:rPr lang="en-US" sz="2000" dirty="0" smtClean="0"/>
              <a:t>Installation Instructions – See following slides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Velvac</a:t>
            </a:r>
            <a:r>
              <a:rPr lang="en-US" dirty="0" smtClean="0"/>
              <a:t> Camera Kits</a:t>
            </a:r>
          </a:p>
          <a:p>
            <a:pPr marL="914400" lvl="1" indent="-514350"/>
            <a:r>
              <a:rPr lang="en-US" sz="2000" dirty="0"/>
              <a:t>Left, Right, Forward, </a:t>
            </a:r>
            <a:r>
              <a:rPr lang="en-US" sz="2000" dirty="0" smtClean="0"/>
              <a:t>Camera </a:t>
            </a:r>
            <a:r>
              <a:rPr lang="en-US" sz="2000" dirty="0"/>
              <a:t>available</a:t>
            </a:r>
          </a:p>
          <a:p>
            <a:pPr marL="914400" lvl="1" indent="-514350"/>
            <a:r>
              <a:rPr lang="en-US" sz="2000" dirty="0"/>
              <a:t>Installation Instructions – See following slides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21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Pana-Pacific Cameras/Jumpers </a:t>
            </a:r>
            <a:br>
              <a:rPr lang="en-US" dirty="0" smtClean="0"/>
            </a:br>
            <a:r>
              <a:rPr lang="en-US" dirty="0" smtClean="0"/>
              <a:t>Through PACCAR Parts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752600"/>
            <a:ext cx="8229600" cy="990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800" dirty="0" smtClean="0"/>
              <a:t>Cameras</a:t>
            </a:r>
          </a:p>
          <a:p>
            <a:r>
              <a:rPr lang="en-US" sz="8000" dirty="0"/>
              <a:t>Available Camera kits.  Kits include a camera and extension harness.</a:t>
            </a:r>
          </a:p>
          <a:p>
            <a:r>
              <a:rPr lang="en-US" sz="8000" dirty="0"/>
              <a:t>PP807032 – Front Camera with 16 </a:t>
            </a:r>
            <a:r>
              <a:rPr lang="en-US" sz="8000" dirty="0" err="1"/>
              <a:t>ft</a:t>
            </a:r>
            <a:r>
              <a:rPr lang="en-US" sz="8000" dirty="0"/>
              <a:t> cable</a:t>
            </a:r>
          </a:p>
          <a:p>
            <a:r>
              <a:rPr lang="en-US" sz="8000" dirty="0"/>
              <a:t>PP804395 – Rear Camera with 70 </a:t>
            </a:r>
            <a:r>
              <a:rPr lang="en-US" sz="8000" dirty="0" err="1"/>
              <a:t>ft</a:t>
            </a:r>
            <a:r>
              <a:rPr lang="en-US" sz="8000" dirty="0"/>
              <a:t> cable</a:t>
            </a:r>
          </a:p>
          <a:p>
            <a:r>
              <a:rPr lang="en-US" sz="8000" dirty="0"/>
              <a:t>PP804396 – Right Side Camera with 16 </a:t>
            </a:r>
            <a:r>
              <a:rPr lang="en-US" sz="8000" dirty="0" err="1"/>
              <a:t>ft</a:t>
            </a:r>
            <a:r>
              <a:rPr lang="en-US" sz="8000" dirty="0"/>
              <a:t> cable</a:t>
            </a:r>
          </a:p>
          <a:p>
            <a:r>
              <a:rPr lang="en-US" sz="8000" dirty="0"/>
              <a:t>PP804397 – Left Side Camera with 16 </a:t>
            </a:r>
            <a:r>
              <a:rPr lang="en-US" sz="8000" dirty="0" err="1"/>
              <a:t>ft</a:t>
            </a:r>
            <a:r>
              <a:rPr lang="en-US" sz="8000" dirty="0"/>
              <a:t> cable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44958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 smtClean="0"/>
              <a:t>Jumpers</a:t>
            </a:r>
          </a:p>
          <a:p>
            <a:r>
              <a:rPr lang="en-US" sz="8000" dirty="0"/>
              <a:t>Extension cables are available if a longer length is required:</a:t>
            </a:r>
          </a:p>
          <a:p>
            <a:r>
              <a:rPr lang="en-US" sz="8000" dirty="0"/>
              <a:t>RRC-10: 10 </a:t>
            </a:r>
            <a:r>
              <a:rPr lang="en-US" sz="8000" dirty="0" err="1"/>
              <a:t>ft</a:t>
            </a:r>
            <a:r>
              <a:rPr lang="en-US" sz="8000" dirty="0"/>
              <a:t> extension</a:t>
            </a:r>
          </a:p>
          <a:p>
            <a:r>
              <a:rPr lang="en-US" sz="8000" dirty="0"/>
              <a:t>RRC-1: 16 </a:t>
            </a:r>
            <a:r>
              <a:rPr lang="en-US" sz="8000" dirty="0" err="1"/>
              <a:t>ft</a:t>
            </a:r>
            <a:r>
              <a:rPr lang="en-US" sz="8000" dirty="0"/>
              <a:t> extension</a:t>
            </a:r>
          </a:p>
          <a:p>
            <a:r>
              <a:rPr lang="en-US" sz="8000" dirty="0"/>
              <a:t>RRC-35: 35 </a:t>
            </a:r>
            <a:r>
              <a:rPr lang="en-US" sz="8000" dirty="0" err="1"/>
              <a:t>ft</a:t>
            </a:r>
            <a:r>
              <a:rPr lang="en-US" sz="8000" dirty="0"/>
              <a:t> extension</a:t>
            </a:r>
          </a:p>
          <a:p>
            <a:r>
              <a:rPr lang="en-US" sz="8000" dirty="0"/>
              <a:t>RRC-70: 70 </a:t>
            </a:r>
            <a:r>
              <a:rPr lang="en-US" sz="8000" dirty="0" err="1"/>
              <a:t>ft</a:t>
            </a:r>
            <a:r>
              <a:rPr lang="en-US" sz="8000" dirty="0"/>
              <a:t> extension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5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Velvac</a:t>
            </a:r>
            <a:r>
              <a:rPr lang="en-US" dirty="0" smtClean="0"/>
              <a:t> </a:t>
            </a:r>
            <a:r>
              <a:rPr lang="en-US" dirty="0"/>
              <a:t>Cameras/Jumpers </a:t>
            </a:r>
            <a:br>
              <a:rPr lang="en-US" dirty="0"/>
            </a:br>
            <a:r>
              <a:rPr lang="en-US" dirty="0"/>
              <a:t>Through PACCAR Parts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960" y="1674528"/>
            <a:ext cx="4426080" cy="437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75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Velvac</a:t>
            </a:r>
            <a:r>
              <a:rPr lang="en-US" dirty="0" smtClean="0"/>
              <a:t> </a:t>
            </a:r>
            <a:r>
              <a:rPr lang="en-US" dirty="0"/>
              <a:t>Cameras/Jumpers </a:t>
            </a:r>
            <a:br>
              <a:rPr lang="en-US" dirty="0"/>
            </a:br>
            <a:r>
              <a:rPr lang="en-US" dirty="0"/>
              <a:t>Through PACCAR Parts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 t="14982" r="3550" b="6734"/>
          <a:stretch/>
        </p:blipFill>
        <p:spPr bwMode="auto">
          <a:xfrm>
            <a:off x="381000" y="1430448"/>
            <a:ext cx="7712798" cy="495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09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Velvac</a:t>
            </a:r>
            <a:r>
              <a:rPr lang="en-US" dirty="0" smtClean="0"/>
              <a:t> </a:t>
            </a:r>
            <a:r>
              <a:rPr lang="en-US" dirty="0"/>
              <a:t>Cameras/Jumpers </a:t>
            </a:r>
            <a:br>
              <a:rPr lang="en-US" dirty="0"/>
            </a:br>
            <a:r>
              <a:rPr lang="en-US" dirty="0"/>
              <a:t>Through PACCAR Parts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15253" r="3136" b="8534"/>
          <a:stretch/>
        </p:blipFill>
        <p:spPr bwMode="auto">
          <a:xfrm>
            <a:off x="457200" y="1563610"/>
            <a:ext cx="7924800" cy="504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10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Camera Installation Block Diagram</a:t>
            </a:r>
            <a:endParaRPr 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28667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08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166" y="1804869"/>
            <a:ext cx="6838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PP207020 Adaptor Harness </a:t>
            </a:r>
            <a:r>
              <a:rPr lang="en-US" dirty="0" smtClean="0"/>
              <a:t>Plugs into Back of the Head Unit. </a:t>
            </a:r>
          </a:p>
          <a:p>
            <a:r>
              <a:rPr lang="en-US" dirty="0" smtClean="0"/>
              <a:t>The existing harness plug connects to the PP2010220 Adaptor Harness.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3135" y="384149"/>
            <a:ext cx="29728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Adaptor Harness</a:t>
            </a:r>
          </a:p>
          <a:p>
            <a:pPr algn="ctr"/>
            <a:r>
              <a:rPr lang="en-US" sz="3200" dirty="0"/>
              <a:t>PP207020</a:t>
            </a:r>
            <a:endParaRPr lang="en-US" sz="3200" dirty="0" smtClean="0"/>
          </a:p>
        </p:txBody>
      </p:sp>
      <p:pic>
        <p:nvPicPr>
          <p:cNvPr id="4" name="Picture 2" descr="W:\VanderMeulen\Camera harness pictures\20150826_100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41931"/>
            <a:ext cx="379306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2819400"/>
            <a:ext cx="1219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4x Camera Inputs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03378" y="2563508"/>
            <a:ext cx="184898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Display DEA 600 connection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0641" y="2542401"/>
            <a:ext cx="15240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Existing Harness connection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867400"/>
            <a:ext cx="15240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Radio Head Unit DEA 610 connection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8" idx="3"/>
          </p:cNvCxnSpPr>
          <p:nvPr/>
        </p:nvCxnSpPr>
        <p:spPr>
          <a:xfrm flipV="1">
            <a:off x="1828800" y="5675532"/>
            <a:ext cx="381000" cy="6535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</p:cNvCxnSpPr>
          <p:nvPr/>
        </p:nvCxnSpPr>
        <p:spPr>
          <a:xfrm>
            <a:off x="1012641" y="3465731"/>
            <a:ext cx="892359" cy="4204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2"/>
          </p:cNvCxnSpPr>
          <p:nvPr/>
        </p:nvCxnSpPr>
        <p:spPr>
          <a:xfrm flipH="1">
            <a:off x="2971800" y="3209839"/>
            <a:ext cx="256073" cy="5164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2"/>
          </p:cNvCxnSpPr>
          <p:nvPr/>
        </p:nvCxnSpPr>
        <p:spPr>
          <a:xfrm flipH="1">
            <a:off x="5257800" y="3465731"/>
            <a:ext cx="838200" cy="5728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08" y="2629947"/>
            <a:ext cx="914400" cy="51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0" r="25739"/>
          <a:stretch/>
        </p:blipFill>
        <p:spPr bwMode="auto">
          <a:xfrm>
            <a:off x="6781800" y="2819400"/>
            <a:ext cx="884172" cy="95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798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BD95D55C94F7489331EC92418051D3" ma:contentTypeVersion="0" ma:contentTypeDescription="Create a new document." ma:contentTypeScope="" ma:versionID="26e57d6fac95ba19c4ef86f94419ab8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3422DDF-8766-4B5A-AAF7-F4C51FD0DA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B3663-FA6D-4948-9F24-282E897ABE94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8EBF12B-EE3D-4C87-9BBB-21D5C20FB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804</Words>
  <Application>Microsoft Office PowerPoint</Application>
  <PresentationFormat>On-screen Show (4:3)</PresentationFormat>
  <Paragraphs>283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Camera Installation Guide w/ SmartNav 2.0</vt:lpstr>
      <vt:lpstr>Adaptor Harness PP207020</vt:lpstr>
      <vt:lpstr>Two Camera Vendors via  PACCAR Parts</vt:lpstr>
      <vt:lpstr>Pana-Pacific Cameras/Jumpers  Through PACCAR Parts</vt:lpstr>
      <vt:lpstr>Velvac Cameras/Jumpers  Through PACCAR Parts</vt:lpstr>
      <vt:lpstr>Velvac Cameras/Jumpers  Through PACCAR Parts</vt:lpstr>
      <vt:lpstr>Velvac Cameras/Jumpers  Through PACCAR Parts</vt:lpstr>
      <vt:lpstr>Camera Installation Block Diagram</vt:lpstr>
      <vt:lpstr>PowerPoint Presentation</vt:lpstr>
      <vt:lpstr>PowerPoint Presentation</vt:lpstr>
      <vt:lpstr>     </vt:lpstr>
      <vt:lpstr>  Camera Connections 4x Camera Inputs </vt:lpstr>
      <vt:lpstr>Camera Configuration Options</vt:lpstr>
      <vt:lpstr>Camera Views</vt:lpstr>
      <vt:lpstr>Camera Display Activation DEA 600</vt:lpstr>
      <vt:lpstr>Camera Display Activation DEA 600</vt:lpstr>
      <vt:lpstr>Camera Display Activation DEA 600</vt:lpstr>
      <vt:lpstr>Camera Display Activation DEA 600</vt:lpstr>
      <vt:lpstr>Camera Views </vt:lpstr>
      <vt:lpstr>Example Camera View (Right)</vt:lpstr>
      <vt:lpstr>Automatic Mode</vt:lpstr>
      <vt:lpstr>ESA Procedure for Setting Automatic Camera Mode</vt:lpstr>
      <vt:lpstr>ESA Procedure for Setting Automatic Camera Mode</vt:lpstr>
      <vt:lpstr>ESA Procedure for Setting Automatic Camera Mode</vt:lpstr>
      <vt:lpstr>J1939 CAN Messages</vt:lpstr>
    </vt:vector>
  </TitlesOfParts>
  <Company>PACCAR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Harbach</dc:creator>
  <cp:lastModifiedBy>Paul Crowe</cp:lastModifiedBy>
  <cp:revision>70</cp:revision>
  <dcterms:created xsi:type="dcterms:W3CDTF">2011-10-07T16:25:05Z</dcterms:created>
  <dcterms:modified xsi:type="dcterms:W3CDTF">2015-11-13T16:17:42Z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0x01010067BD95D55C94F7489331EC92418051D3</vt:lpwstr>
  </property>
</Properties>
</file>