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6" r:id="rId5"/>
    <p:sldId id="257" r:id="rId6"/>
    <p:sldId id="262" r:id="rId7"/>
    <p:sldId id="399" r:id="rId8"/>
    <p:sldId id="260" r:id="rId9"/>
    <p:sldId id="402" r:id="rId10"/>
    <p:sldId id="415" r:id="rId11"/>
    <p:sldId id="518" r:id="rId12"/>
    <p:sldId id="416" r:id="rId13"/>
    <p:sldId id="419" r:id="rId14"/>
    <p:sldId id="420" r:id="rId15"/>
    <p:sldId id="268" r:id="rId16"/>
    <p:sldId id="267" r:id="rId17"/>
    <p:sldId id="263" r:id="rId18"/>
    <p:sldId id="261" r:id="rId19"/>
    <p:sldId id="404" r:id="rId20"/>
    <p:sldId id="417" r:id="rId21"/>
    <p:sldId id="406" r:id="rId22"/>
    <p:sldId id="418" r:id="rId23"/>
    <p:sldId id="414" r:id="rId24"/>
    <p:sldId id="51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FEC60B-4822-445C-87DC-67311B214CEA}" v="4" dt="2020-10-07T19:16:42.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71" autoAdjust="0"/>
    <p:restoredTop sz="94660"/>
  </p:normalViewPr>
  <p:slideViewPr>
    <p:cSldViewPr snapToGrid="0">
      <p:cViewPr varScale="1">
        <p:scale>
          <a:sx n="80" d="100"/>
          <a:sy n="80" d="100"/>
        </p:scale>
        <p:origin x="562"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xx, Jeremy" userId="4862809f-4374-4962-a6ee-56edc8e801f1" providerId="ADAL" clId="{73575DE3-6B87-4FBD-AF13-E187F498C0EF}"/>
    <pc:docChg chg="custSel delSld modSld">
      <pc:chgData name="Foxx, Jeremy" userId="4862809f-4374-4962-a6ee-56edc8e801f1" providerId="ADAL" clId="{73575DE3-6B87-4FBD-AF13-E187F498C0EF}" dt="2020-09-08T20:00:26.535" v="16" actId="2696"/>
      <pc:docMkLst>
        <pc:docMk/>
      </pc:docMkLst>
      <pc:sldChg chg="del">
        <pc:chgData name="Foxx, Jeremy" userId="4862809f-4374-4962-a6ee-56edc8e801f1" providerId="ADAL" clId="{73575DE3-6B87-4FBD-AF13-E187F498C0EF}" dt="2020-09-08T20:00:26.519" v="15" actId="2696"/>
        <pc:sldMkLst>
          <pc:docMk/>
          <pc:sldMk cId="4140682856" sldId="258"/>
        </pc:sldMkLst>
      </pc:sldChg>
      <pc:sldChg chg="del">
        <pc:chgData name="Foxx, Jeremy" userId="4862809f-4374-4962-a6ee-56edc8e801f1" providerId="ADAL" clId="{73575DE3-6B87-4FBD-AF13-E187F498C0EF}" dt="2020-09-08T20:00:26.535" v="16" actId="2696"/>
        <pc:sldMkLst>
          <pc:docMk/>
          <pc:sldMk cId="2791450522" sldId="259"/>
        </pc:sldMkLst>
      </pc:sldChg>
      <pc:sldChg chg="del">
        <pc:chgData name="Foxx, Jeremy" userId="4862809f-4374-4962-a6ee-56edc8e801f1" providerId="ADAL" clId="{73575DE3-6B87-4FBD-AF13-E187F498C0EF}" dt="2020-09-08T20:00:26.505" v="14" actId="2696"/>
        <pc:sldMkLst>
          <pc:docMk/>
          <pc:sldMk cId="457679979" sldId="265"/>
        </pc:sldMkLst>
      </pc:sldChg>
      <pc:sldChg chg="modSp del">
        <pc:chgData name="Foxx, Jeremy" userId="4862809f-4374-4962-a6ee-56edc8e801f1" providerId="ADAL" clId="{73575DE3-6B87-4FBD-AF13-E187F498C0EF}" dt="2020-09-08T20:00:26.442" v="8" actId="2696"/>
        <pc:sldMkLst>
          <pc:docMk/>
          <pc:sldMk cId="4260760893" sldId="520"/>
        </pc:sldMkLst>
        <pc:spChg chg="mod">
          <ac:chgData name="Foxx, Jeremy" userId="4862809f-4374-4962-a6ee-56edc8e801f1" providerId="ADAL" clId="{73575DE3-6B87-4FBD-AF13-E187F498C0EF}" dt="2020-09-08T19:59:39.837" v="7" actId="27636"/>
          <ac:spMkLst>
            <pc:docMk/>
            <pc:sldMk cId="4260760893" sldId="520"/>
            <ac:spMk id="5" creationId="{480644DB-154C-472F-8DBE-EBE7E121FDFE}"/>
          </ac:spMkLst>
        </pc:spChg>
      </pc:sldChg>
      <pc:sldChg chg="del">
        <pc:chgData name="Foxx, Jeremy" userId="4862809f-4374-4962-a6ee-56edc8e801f1" providerId="ADAL" clId="{73575DE3-6B87-4FBD-AF13-E187F498C0EF}" dt="2020-09-08T20:00:26.448" v="9" actId="2696"/>
        <pc:sldMkLst>
          <pc:docMk/>
          <pc:sldMk cId="212461327" sldId="521"/>
        </pc:sldMkLst>
      </pc:sldChg>
      <pc:sldChg chg="del">
        <pc:chgData name="Foxx, Jeremy" userId="4862809f-4374-4962-a6ee-56edc8e801f1" providerId="ADAL" clId="{73575DE3-6B87-4FBD-AF13-E187F498C0EF}" dt="2020-09-08T20:00:26.465" v="12" actId="2696"/>
        <pc:sldMkLst>
          <pc:docMk/>
          <pc:sldMk cId="2230827946" sldId="522"/>
        </pc:sldMkLst>
      </pc:sldChg>
      <pc:sldChg chg="del">
        <pc:chgData name="Foxx, Jeremy" userId="4862809f-4374-4962-a6ee-56edc8e801f1" providerId="ADAL" clId="{73575DE3-6B87-4FBD-AF13-E187F498C0EF}" dt="2020-09-08T20:00:26.460" v="11" actId="2696"/>
        <pc:sldMkLst>
          <pc:docMk/>
          <pc:sldMk cId="1840120653" sldId="523"/>
        </pc:sldMkLst>
      </pc:sldChg>
      <pc:sldChg chg="del">
        <pc:chgData name="Foxx, Jeremy" userId="4862809f-4374-4962-a6ee-56edc8e801f1" providerId="ADAL" clId="{73575DE3-6B87-4FBD-AF13-E187F498C0EF}" dt="2020-09-08T20:00:26.455" v="10" actId="2696"/>
        <pc:sldMkLst>
          <pc:docMk/>
          <pc:sldMk cId="1335901183" sldId="524"/>
        </pc:sldMkLst>
      </pc:sldChg>
      <pc:sldChg chg="del">
        <pc:chgData name="Foxx, Jeremy" userId="4862809f-4374-4962-a6ee-56edc8e801f1" providerId="ADAL" clId="{73575DE3-6B87-4FBD-AF13-E187F498C0EF}" dt="2020-09-08T20:00:26.488" v="13" actId="2696"/>
        <pc:sldMkLst>
          <pc:docMk/>
          <pc:sldMk cId="572572647" sldId="525"/>
        </pc:sldMkLst>
      </pc:sldChg>
    </pc:docChg>
  </pc:docChgLst>
  <pc:docChgLst>
    <pc:chgData name="Foxx, Jeremy" userId="4862809f-4374-4962-a6ee-56edc8e801f1" providerId="ADAL" clId="{6CFEC60B-4822-445C-87DC-67311B214CEA}"/>
    <pc:docChg chg="custSel modSld">
      <pc:chgData name="Foxx, Jeremy" userId="4862809f-4374-4962-a6ee-56edc8e801f1" providerId="ADAL" clId="{6CFEC60B-4822-445C-87DC-67311B214CEA}" dt="2020-10-07T19:16:50.668" v="14" actId="478"/>
      <pc:docMkLst>
        <pc:docMk/>
      </pc:docMkLst>
      <pc:sldChg chg="addSp delSp modSp">
        <pc:chgData name="Foxx, Jeremy" userId="4862809f-4374-4962-a6ee-56edc8e801f1" providerId="ADAL" clId="{6CFEC60B-4822-445C-87DC-67311B214CEA}" dt="2020-10-07T19:16:50.668" v="14" actId="478"/>
        <pc:sldMkLst>
          <pc:docMk/>
          <pc:sldMk cId="341505718" sldId="257"/>
        </pc:sldMkLst>
        <pc:spChg chg="add mod ord">
          <ac:chgData name="Foxx, Jeremy" userId="4862809f-4374-4962-a6ee-56edc8e801f1" providerId="ADAL" clId="{6CFEC60B-4822-445C-87DC-67311B214CEA}" dt="2020-10-07T19:16:21.427" v="10" actId="167"/>
          <ac:spMkLst>
            <pc:docMk/>
            <pc:sldMk cId="341505718" sldId="257"/>
            <ac:spMk id="4" creationId="{922F2862-FBC9-49A4-A67F-614C61B88987}"/>
          </ac:spMkLst>
        </pc:spChg>
        <pc:spChg chg="add del mod ord">
          <ac:chgData name="Foxx, Jeremy" userId="4862809f-4374-4962-a6ee-56edc8e801f1" providerId="ADAL" clId="{6CFEC60B-4822-445C-87DC-67311B214CEA}" dt="2020-10-07T19:16:50.668" v="14" actId="478"/>
          <ac:spMkLst>
            <pc:docMk/>
            <pc:sldMk cId="341505718" sldId="257"/>
            <ac:spMk id="13" creationId="{A401E4F1-581C-44D0-B00E-886ECE7D7991}"/>
          </ac:spMkLst>
        </pc:spChg>
      </pc:sldChg>
      <pc:sldChg chg="modSp">
        <pc:chgData name="Foxx, Jeremy" userId="4862809f-4374-4962-a6ee-56edc8e801f1" providerId="ADAL" clId="{6CFEC60B-4822-445C-87DC-67311B214CEA}" dt="2020-10-07T18:08:18.913" v="8" actId="1036"/>
        <pc:sldMkLst>
          <pc:docMk/>
          <pc:sldMk cId="4246347024" sldId="260"/>
        </pc:sldMkLst>
        <pc:spChg chg="mod">
          <ac:chgData name="Foxx, Jeremy" userId="4862809f-4374-4962-a6ee-56edc8e801f1" providerId="ADAL" clId="{6CFEC60B-4822-445C-87DC-67311B214CEA}" dt="2020-10-07T18:08:18.913" v="8" actId="1036"/>
          <ac:spMkLst>
            <pc:docMk/>
            <pc:sldMk cId="4246347024" sldId="260"/>
            <ac:spMk id="2" creationId="{0466B79C-5079-4685-B9FB-1CA7BC06C1A0}"/>
          </ac:spMkLst>
        </pc:spChg>
      </pc:sldChg>
      <pc:sldChg chg="modSp">
        <pc:chgData name="Foxx, Jeremy" userId="4862809f-4374-4962-a6ee-56edc8e801f1" providerId="ADAL" clId="{6CFEC60B-4822-445C-87DC-67311B214CEA}" dt="2020-10-07T18:15:12.869" v="9" actId="14100"/>
        <pc:sldMkLst>
          <pc:docMk/>
          <pc:sldMk cId="516350126" sldId="263"/>
        </pc:sldMkLst>
        <pc:picChg chg="mod">
          <ac:chgData name="Foxx, Jeremy" userId="4862809f-4374-4962-a6ee-56edc8e801f1" providerId="ADAL" clId="{6CFEC60B-4822-445C-87DC-67311B214CEA}" dt="2020-10-07T18:15:12.869" v="9" actId="14100"/>
          <ac:picMkLst>
            <pc:docMk/>
            <pc:sldMk cId="516350126" sldId="263"/>
            <ac:picMk id="8" creationId="{DFC7BEC5-8967-4B9D-810C-2B3E15195071}"/>
          </ac:picMkLst>
        </pc:picChg>
      </pc:sldChg>
      <pc:sldChg chg="modSp">
        <pc:chgData name="Foxx, Jeremy" userId="4862809f-4374-4962-a6ee-56edc8e801f1" providerId="ADAL" clId="{6CFEC60B-4822-445C-87DC-67311B214CEA}" dt="2020-10-06T22:17:08.998" v="0" actId="20577"/>
        <pc:sldMkLst>
          <pc:docMk/>
          <pc:sldMk cId="3094391486" sldId="518"/>
        </pc:sldMkLst>
        <pc:spChg chg="mod">
          <ac:chgData name="Foxx, Jeremy" userId="4862809f-4374-4962-a6ee-56edc8e801f1" providerId="ADAL" clId="{6CFEC60B-4822-445C-87DC-67311B214CEA}" dt="2020-10-06T22:17:08.998" v="0" actId="20577"/>
          <ac:spMkLst>
            <pc:docMk/>
            <pc:sldMk cId="3094391486" sldId="518"/>
            <ac:spMk id="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5CB2B-649B-4F8C-ACC5-48C50C039DA1}" type="datetimeFigureOut">
              <a:rPr lang="en-US" smtClean="0"/>
              <a:t>10/7/2020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227D6-3F52-4C3D-9DAE-53D695EDDEFE}" type="slidenum">
              <a:rPr lang="en-US" smtClean="0"/>
              <a:t>‹#›</a:t>
            </a:fld>
            <a:endParaRPr lang="en-US"/>
          </a:p>
        </p:txBody>
      </p:sp>
    </p:spTree>
    <p:extLst>
      <p:ext uri="{BB962C8B-B14F-4D97-AF65-F5344CB8AC3E}">
        <p14:creationId xmlns:p14="http://schemas.microsoft.com/office/powerpoint/2010/main" val="256700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Multiplexi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pperhilltech.com/a-brief-introduction-to-the-sae-j1939-protoco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https://en.wikipedia.org/wiki/Multiplexing</a:t>
            </a:r>
            <a:endParaRPr lang="en-US" dirty="0"/>
          </a:p>
        </p:txBody>
      </p:sp>
      <p:sp>
        <p:nvSpPr>
          <p:cNvPr id="4" name="Slide Number Placeholder 3"/>
          <p:cNvSpPr>
            <a:spLocks noGrp="1"/>
          </p:cNvSpPr>
          <p:nvPr>
            <p:ph type="sldNum" sz="quarter" idx="5"/>
          </p:nvPr>
        </p:nvSpPr>
        <p:spPr/>
        <p:txBody>
          <a:bodyPr/>
          <a:lstStyle/>
          <a:p>
            <a:fld id="{075227D6-3F52-4C3D-9DAE-53D695EDDEFE}" type="slidenum">
              <a:rPr lang="en-US" smtClean="0"/>
              <a:t>2</a:t>
            </a:fld>
            <a:endParaRPr lang="en-US"/>
          </a:p>
        </p:txBody>
      </p:sp>
    </p:spTree>
    <p:extLst>
      <p:ext uri="{BB962C8B-B14F-4D97-AF65-F5344CB8AC3E}">
        <p14:creationId xmlns:p14="http://schemas.microsoft.com/office/powerpoint/2010/main" val="9686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https://copperhilltech.com/a-brief-introduction-to-the-sae-j1939-protocol/</a:t>
            </a:r>
            <a:endParaRPr lang="en-US" dirty="0"/>
          </a:p>
          <a:p>
            <a:endParaRPr lang="en-US" dirty="0"/>
          </a:p>
        </p:txBody>
      </p:sp>
      <p:sp>
        <p:nvSpPr>
          <p:cNvPr id="4" name="Slide Number Placeholder 3"/>
          <p:cNvSpPr>
            <a:spLocks noGrp="1"/>
          </p:cNvSpPr>
          <p:nvPr>
            <p:ph type="sldNum" sz="quarter" idx="5"/>
          </p:nvPr>
        </p:nvSpPr>
        <p:spPr/>
        <p:txBody>
          <a:bodyPr/>
          <a:lstStyle/>
          <a:p>
            <a:fld id="{075227D6-3F52-4C3D-9DAE-53D695EDDEFE}" type="slidenum">
              <a:rPr lang="en-US" smtClean="0"/>
              <a:t>5</a:t>
            </a:fld>
            <a:endParaRPr lang="en-US"/>
          </a:p>
        </p:txBody>
      </p:sp>
    </p:spTree>
    <p:extLst>
      <p:ext uri="{BB962C8B-B14F-4D97-AF65-F5344CB8AC3E}">
        <p14:creationId xmlns:p14="http://schemas.microsoft.com/office/powerpoint/2010/main" val="2768219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7518400" y="2800351"/>
            <a:ext cx="3733800" cy="962024"/>
          </a:xfrm>
        </p:spPr>
        <p:txBody>
          <a:bodyPr anchor="b">
            <a:no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7734300" y="3898900"/>
            <a:ext cx="3048000" cy="952500"/>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27136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89615B-6DE1-4153-85B0-187E0EBA74C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CBA63-4B29-4149-B1F0-DE201EF75389}" type="slidenum">
              <a:rPr lang="en-US" smtClean="0"/>
              <a:t>‹#›</a:t>
            </a:fld>
            <a:endParaRPr lang="en-US"/>
          </a:p>
        </p:txBody>
      </p:sp>
    </p:spTree>
    <p:extLst>
      <p:ext uri="{BB962C8B-B14F-4D97-AF65-F5344CB8AC3E}">
        <p14:creationId xmlns:p14="http://schemas.microsoft.com/office/powerpoint/2010/main" val="207563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89615B-6DE1-4153-85B0-187E0EBA74C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CBA63-4B29-4149-B1F0-DE201EF75389}" type="slidenum">
              <a:rPr lang="en-US" smtClean="0"/>
              <a:t>‹#›</a:t>
            </a:fld>
            <a:endParaRPr lang="en-US"/>
          </a:p>
        </p:txBody>
      </p:sp>
    </p:spTree>
    <p:extLst>
      <p:ext uri="{BB962C8B-B14F-4D97-AF65-F5344CB8AC3E}">
        <p14:creationId xmlns:p14="http://schemas.microsoft.com/office/powerpoint/2010/main" val="3808641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89615B-6DE1-4153-85B0-187E0EBA74C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CBA63-4B29-4149-B1F0-DE201EF75389}" type="slidenum">
              <a:rPr lang="en-US" smtClean="0"/>
              <a:t>‹#›</a:t>
            </a:fld>
            <a:endParaRPr lang="en-US"/>
          </a:p>
        </p:txBody>
      </p:sp>
    </p:spTree>
    <p:extLst>
      <p:ext uri="{BB962C8B-B14F-4D97-AF65-F5344CB8AC3E}">
        <p14:creationId xmlns:p14="http://schemas.microsoft.com/office/powerpoint/2010/main" val="32359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89615B-6DE1-4153-85B0-187E0EBA74C2}"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CBA63-4B29-4149-B1F0-DE201EF75389}" type="slidenum">
              <a:rPr lang="en-US" smtClean="0"/>
              <a:t>‹#›</a:t>
            </a:fld>
            <a:endParaRPr lang="en-US"/>
          </a:p>
        </p:txBody>
      </p:sp>
    </p:spTree>
    <p:extLst>
      <p:ext uri="{BB962C8B-B14F-4D97-AF65-F5344CB8AC3E}">
        <p14:creationId xmlns:p14="http://schemas.microsoft.com/office/powerpoint/2010/main" val="251273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C89615B-6DE1-4153-85B0-187E0EBA74C2}"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CBA63-4B29-4149-B1F0-DE201EF75389}" type="slidenum">
              <a:rPr lang="en-US" smtClean="0"/>
              <a:t>‹#›</a:t>
            </a:fld>
            <a:endParaRPr lang="en-US"/>
          </a:p>
        </p:txBody>
      </p:sp>
    </p:spTree>
    <p:extLst>
      <p:ext uri="{BB962C8B-B14F-4D97-AF65-F5344CB8AC3E}">
        <p14:creationId xmlns:p14="http://schemas.microsoft.com/office/powerpoint/2010/main" val="1466673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C89615B-6DE1-4153-85B0-187E0EBA74C2}" type="datetimeFigureOut">
              <a:rPr lang="en-US" smtClean="0"/>
              <a:t>10/7/2020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ECBA63-4B29-4149-B1F0-DE201EF75389}" type="slidenum">
              <a:rPr lang="en-US" smtClean="0"/>
              <a:t>‹#›</a:t>
            </a:fld>
            <a:endParaRPr lang="en-US"/>
          </a:p>
        </p:txBody>
      </p:sp>
    </p:spTree>
    <p:extLst>
      <p:ext uri="{BB962C8B-B14F-4D97-AF65-F5344CB8AC3E}">
        <p14:creationId xmlns:p14="http://schemas.microsoft.com/office/powerpoint/2010/main" val="69278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C89615B-6DE1-4153-85B0-187E0EBA74C2}" type="datetimeFigureOut">
              <a:rPr lang="en-US" smtClean="0"/>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ECBA63-4B29-4149-B1F0-DE201EF75389}" type="slidenum">
              <a:rPr lang="en-US" smtClean="0"/>
              <a:t>‹#›</a:t>
            </a:fld>
            <a:endParaRPr lang="en-US"/>
          </a:p>
        </p:txBody>
      </p:sp>
    </p:spTree>
    <p:extLst>
      <p:ext uri="{BB962C8B-B14F-4D97-AF65-F5344CB8AC3E}">
        <p14:creationId xmlns:p14="http://schemas.microsoft.com/office/powerpoint/2010/main" val="67301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C89615B-6DE1-4153-85B0-187E0EBA74C2}" type="datetimeFigureOut">
              <a:rPr lang="en-US" smtClean="0"/>
              <a:t>10/7/2020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ECBA63-4B29-4149-B1F0-DE201EF75389}" type="slidenum">
              <a:rPr lang="en-US" smtClean="0"/>
              <a:t>‹#›</a:t>
            </a:fld>
            <a:endParaRPr lang="en-US"/>
          </a:p>
        </p:txBody>
      </p:sp>
    </p:spTree>
    <p:extLst>
      <p:ext uri="{BB962C8B-B14F-4D97-AF65-F5344CB8AC3E}">
        <p14:creationId xmlns:p14="http://schemas.microsoft.com/office/powerpoint/2010/main" val="863213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C89615B-6DE1-4153-85B0-187E0EBA74C2}"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CBA63-4B29-4149-B1F0-DE201EF75389}" type="slidenum">
              <a:rPr lang="en-US" smtClean="0"/>
              <a:t>‹#›</a:t>
            </a:fld>
            <a:endParaRPr lang="en-US"/>
          </a:p>
        </p:txBody>
      </p:sp>
    </p:spTree>
    <p:extLst>
      <p:ext uri="{BB962C8B-B14F-4D97-AF65-F5344CB8AC3E}">
        <p14:creationId xmlns:p14="http://schemas.microsoft.com/office/powerpoint/2010/main" val="2977519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C89615B-6DE1-4153-85B0-187E0EBA74C2}"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CBA63-4B29-4149-B1F0-DE201EF75389}" type="slidenum">
              <a:rPr lang="en-US" smtClean="0"/>
              <a:t>‹#›</a:t>
            </a:fld>
            <a:endParaRPr lang="en-US"/>
          </a:p>
        </p:txBody>
      </p:sp>
    </p:spTree>
    <p:extLst>
      <p:ext uri="{BB962C8B-B14F-4D97-AF65-F5344CB8AC3E}">
        <p14:creationId xmlns:p14="http://schemas.microsoft.com/office/powerpoint/2010/main" val="728429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85613"/>
            <a:ext cx="900816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74611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DECBA63-4B29-4149-B1F0-DE201EF75389}" type="slidenum">
              <a:rPr lang="en-US" smtClean="0"/>
              <a:t>‹#›</a:t>
            </a:fld>
            <a:endParaRPr lang="en-US"/>
          </a:p>
        </p:txBody>
      </p:sp>
      <p:pic>
        <p:nvPicPr>
          <p:cNvPr id="8" name="Picture 7"/>
          <p:cNvPicPr>
            <a:picLocks noChangeAspect="1"/>
          </p:cNvPicPr>
          <p:nvPr/>
        </p:nvPicPr>
        <p:blipFill rotWithShape="1">
          <a:blip r:embed="rId13" cstate="print">
            <a:extLst>
              <a:ext uri="{28A0092B-C50C-407E-A947-70E740481C1C}">
                <a14:useLocalDpi xmlns:a14="http://schemas.microsoft.com/office/drawing/2010/main" val="0"/>
              </a:ext>
            </a:extLst>
          </a:blip>
          <a:srcRect t="6140" b="-1"/>
          <a:stretch/>
        </p:blipFill>
        <p:spPr>
          <a:xfrm>
            <a:off x="199381" y="6149009"/>
            <a:ext cx="3315759" cy="653429"/>
          </a:xfrm>
          <a:prstGeom prst="rect">
            <a:avLst/>
          </a:prstGeom>
        </p:spPr>
      </p:pic>
      <p:pic>
        <p:nvPicPr>
          <p:cNvPr id="7" name="Picture 6" descr="A close up of a logo&#10;&#10;Description automatically generated">
            <a:extLst>
              <a:ext uri="{FF2B5EF4-FFF2-40B4-BE49-F238E27FC236}">
                <a16:creationId xmlns:a16="http://schemas.microsoft.com/office/drawing/2014/main" id="{BA5D5EE1-5EAE-45B9-A381-986C0030014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163529" y="285613"/>
            <a:ext cx="1723671" cy="484453"/>
          </a:xfrm>
          <a:prstGeom prst="rect">
            <a:avLst/>
          </a:prstGeom>
        </p:spPr>
      </p:pic>
      <p:pic>
        <p:nvPicPr>
          <p:cNvPr id="1028" name="Picture 4" descr="weldon horiz color">
            <a:extLst>
              <a:ext uri="{FF2B5EF4-FFF2-40B4-BE49-F238E27FC236}">
                <a16:creationId xmlns:a16="http://schemas.microsoft.com/office/drawing/2014/main" id="{44EEDBA4-64C0-4A26-A4A3-3DC48CAE16A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982200" y="948394"/>
            <a:ext cx="1905000"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145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4.xml"/><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file:///C:\Users\jfoxx\V-MUX%20Digital%20Truck%20Designer%20Beta%202\IDEX.TruckDesigner.ex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DFB1C-8E28-4686-9BF5-85EE6CDA1D51}"/>
              </a:ext>
            </a:extLst>
          </p:cNvPr>
          <p:cNvSpPr>
            <a:spLocks noGrp="1"/>
          </p:cNvSpPr>
          <p:nvPr>
            <p:ph type="ctrTitle"/>
          </p:nvPr>
        </p:nvSpPr>
        <p:spPr>
          <a:xfrm>
            <a:off x="7518400" y="2057400"/>
            <a:ext cx="3733800" cy="1704975"/>
          </a:xfrm>
        </p:spPr>
        <p:txBody>
          <a:bodyPr/>
          <a:lstStyle/>
          <a:p>
            <a:r>
              <a:rPr lang="en-US" dirty="0"/>
              <a:t>NEXT GENERATION</a:t>
            </a:r>
            <a:br>
              <a:rPr lang="en-US" dirty="0"/>
            </a:br>
            <a:r>
              <a:rPr lang="en-US" dirty="0"/>
              <a:t>MULTIPLEXING</a:t>
            </a:r>
          </a:p>
        </p:txBody>
      </p:sp>
      <p:sp>
        <p:nvSpPr>
          <p:cNvPr id="3" name="Subtitle 2">
            <a:extLst>
              <a:ext uri="{FF2B5EF4-FFF2-40B4-BE49-F238E27FC236}">
                <a16:creationId xmlns:a16="http://schemas.microsoft.com/office/drawing/2014/main" id="{12C0518C-A5F6-407C-A7A2-619ECF689E8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8774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EBF9CE-E6B5-4B6E-9D38-3C13B94D1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4127" y="2012665"/>
            <a:ext cx="4751567" cy="3804317"/>
          </a:xfrm>
          <a:prstGeom prst="rect">
            <a:avLst/>
          </a:prstGeom>
        </p:spPr>
      </p:pic>
      <p:sp>
        <p:nvSpPr>
          <p:cNvPr id="2" name="Title 1">
            <a:extLst>
              <a:ext uri="{FF2B5EF4-FFF2-40B4-BE49-F238E27FC236}">
                <a16:creationId xmlns:a16="http://schemas.microsoft.com/office/drawing/2014/main" id="{B7F23B3F-9BB5-48E0-A5C5-B7DDCA35A308}"/>
              </a:ext>
            </a:extLst>
          </p:cNvPr>
          <p:cNvSpPr>
            <a:spLocks noGrp="1"/>
          </p:cNvSpPr>
          <p:nvPr>
            <p:ph type="title"/>
          </p:nvPr>
        </p:nvSpPr>
        <p:spPr/>
        <p:txBody>
          <a:bodyPr/>
          <a:lstStyle/>
          <a:p>
            <a:r>
              <a:rPr lang="en-US" dirty="0"/>
              <a:t>Next generation V-MUX </a:t>
            </a:r>
          </a:p>
        </p:txBody>
      </p:sp>
      <p:sp>
        <p:nvSpPr>
          <p:cNvPr id="3" name="Content Placeholder 2">
            <a:extLst>
              <a:ext uri="{FF2B5EF4-FFF2-40B4-BE49-F238E27FC236}">
                <a16:creationId xmlns:a16="http://schemas.microsoft.com/office/drawing/2014/main" id="{ADA074B3-70CE-452A-BA01-EC43C9751535}"/>
              </a:ext>
            </a:extLst>
          </p:cNvPr>
          <p:cNvSpPr>
            <a:spLocks noGrp="1"/>
          </p:cNvSpPr>
          <p:nvPr>
            <p:ph idx="1"/>
          </p:nvPr>
        </p:nvSpPr>
        <p:spPr>
          <a:xfrm>
            <a:off x="838200" y="1825625"/>
            <a:ext cx="6118185" cy="4005832"/>
          </a:xfrm>
        </p:spPr>
        <p:txBody>
          <a:bodyPr>
            <a:normAutofit fontScale="92500" lnSpcReduction="20000"/>
          </a:bodyPr>
          <a:lstStyle/>
          <a:p>
            <a:r>
              <a:rPr lang="en-US" dirty="0"/>
              <a:t>Use existing nodes</a:t>
            </a:r>
          </a:p>
          <a:p>
            <a:pPr lvl="1"/>
            <a:r>
              <a:rPr lang="en-US" altLang="en-US" dirty="0"/>
              <a:t>Minimal to no impact – existing harnesses and modules can be used.</a:t>
            </a:r>
          </a:p>
          <a:p>
            <a:pPr lvl="1"/>
            <a:r>
              <a:rPr lang="en-US" altLang="en-US" dirty="0"/>
              <a:t>All modules will use CAN communication.</a:t>
            </a:r>
          </a:p>
          <a:p>
            <a:pPr lvl="1"/>
            <a:r>
              <a:rPr lang="en-US" altLang="en-US" dirty="0"/>
              <a:t>Broadens the module portfolio – both </a:t>
            </a:r>
            <a:br>
              <a:rPr lang="en-US" altLang="en-US" dirty="0"/>
            </a:br>
            <a:r>
              <a:rPr lang="en-US" altLang="en-US" dirty="0"/>
              <a:t>V-MUX and ES-Key modules can be mixed.</a:t>
            </a:r>
          </a:p>
          <a:p>
            <a:pPr lvl="1"/>
            <a:r>
              <a:rPr lang="en-US" altLang="en-US" dirty="0"/>
              <a:t>Allows placement flexibility (centralized/distributed).</a:t>
            </a:r>
          </a:p>
          <a:p>
            <a:pPr lvl="1"/>
            <a:r>
              <a:rPr lang="en-US" altLang="en-US" dirty="0"/>
              <a:t>Must use one Master node:</a:t>
            </a:r>
          </a:p>
          <a:p>
            <a:pPr lvl="2"/>
            <a:r>
              <a:rPr lang="en-US" altLang="en-US" dirty="0"/>
              <a:t>8x16</a:t>
            </a:r>
          </a:p>
          <a:p>
            <a:pPr lvl="2"/>
            <a:r>
              <a:rPr lang="en-US" altLang="en-US" dirty="0" err="1"/>
              <a:t>Herc</a:t>
            </a:r>
            <a:r>
              <a:rPr lang="en-US" altLang="en-US" dirty="0"/>
              <a:t> V</a:t>
            </a:r>
          </a:p>
          <a:p>
            <a:pPr lvl="2"/>
            <a:r>
              <a:rPr lang="en-US" altLang="en-US" dirty="0" err="1"/>
              <a:t>Supernode</a:t>
            </a:r>
            <a:r>
              <a:rPr lang="en-US" altLang="en-US" dirty="0"/>
              <a:t> II</a:t>
            </a:r>
          </a:p>
          <a:p>
            <a:pPr lvl="2"/>
            <a:r>
              <a:rPr lang="en-US" altLang="en-US" dirty="0"/>
              <a:t>Hercules HC</a:t>
            </a:r>
          </a:p>
          <a:p>
            <a:pPr lvl="1"/>
            <a:endParaRPr lang="en-US" dirty="0"/>
          </a:p>
        </p:txBody>
      </p:sp>
      <p:pic>
        <p:nvPicPr>
          <p:cNvPr id="8" name="Picture 8">
            <a:extLst>
              <a:ext uri="{FF2B5EF4-FFF2-40B4-BE49-F238E27FC236}">
                <a16:creationId xmlns:a16="http://schemas.microsoft.com/office/drawing/2014/main" id="{67220D3A-2F64-435D-A436-CB5766EF4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745" y="2301549"/>
            <a:ext cx="1786330" cy="178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Content Placeholder 3">
            <a:extLst>
              <a:ext uri="{FF2B5EF4-FFF2-40B4-BE49-F238E27FC236}">
                <a16:creationId xmlns:a16="http://schemas.microsoft.com/office/drawing/2014/main" id="{4A7F603F-7C6F-483A-8B3C-EDCC383A9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681108" y="3725760"/>
            <a:ext cx="1910899" cy="116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2B9A13E3-5004-4F4C-96A2-0FBC69D097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0117" y="5058991"/>
            <a:ext cx="1786331" cy="1248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A circuit board&#10;&#10;Description automatically generated">
            <a:extLst>
              <a:ext uri="{FF2B5EF4-FFF2-40B4-BE49-F238E27FC236}">
                <a16:creationId xmlns:a16="http://schemas.microsoft.com/office/drawing/2014/main" id="{F2B4D152-2921-43F3-8645-68C2D362B2AE}"/>
              </a:ext>
            </a:extLst>
          </p:cNvPr>
          <p:cNvPicPr/>
          <p:nvPr/>
        </p:nvPicPr>
        <p:blipFill>
          <a:blip r:embed="rId6">
            <a:extLst>
              <a:ext uri="{28A0092B-C50C-407E-A947-70E740481C1C}">
                <a14:useLocalDpi xmlns:a14="http://schemas.microsoft.com/office/drawing/2010/main" val="0"/>
              </a:ext>
            </a:extLst>
          </a:blip>
          <a:stretch>
            <a:fillRect/>
          </a:stretch>
        </p:blipFill>
        <p:spPr>
          <a:xfrm>
            <a:off x="8826229" y="1602959"/>
            <a:ext cx="1407362" cy="893000"/>
          </a:xfrm>
          <a:prstGeom prst="rect">
            <a:avLst/>
          </a:prstGeom>
        </p:spPr>
      </p:pic>
    </p:spTree>
    <p:extLst>
      <p:ext uri="{BB962C8B-B14F-4D97-AF65-F5344CB8AC3E}">
        <p14:creationId xmlns:p14="http://schemas.microsoft.com/office/powerpoint/2010/main" val="187755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3B3F-9BB5-48E0-A5C5-B7DDCA35A308}"/>
              </a:ext>
            </a:extLst>
          </p:cNvPr>
          <p:cNvSpPr>
            <a:spLocks noGrp="1"/>
          </p:cNvSpPr>
          <p:nvPr>
            <p:ph type="title"/>
          </p:nvPr>
        </p:nvSpPr>
        <p:spPr/>
        <p:txBody>
          <a:bodyPr/>
          <a:lstStyle/>
          <a:p>
            <a:r>
              <a:rPr lang="en-US" dirty="0"/>
              <a:t>Next generation V-MUX </a:t>
            </a:r>
          </a:p>
        </p:txBody>
      </p:sp>
      <p:sp>
        <p:nvSpPr>
          <p:cNvPr id="3" name="Content Placeholder 2">
            <a:extLst>
              <a:ext uri="{FF2B5EF4-FFF2-40B4-BE49-F238E27FC236}">
                <a16:creationId xmlns:a16="http://schemas.microsoft.com/office/drawing/2014/main" id="{ADA074B3-70CE-452A-BA01-EC43C9751535}"/>
              </a:ext>
            </a:extLst>
          </p:cNvPr>
          <p:cNvSpPr>
            <a:spLocks noGrp="1"/>
          </p:cNvSpPr>
          <p:nvPr>
            <p:ph idx="1"/>
          </p:nvPr>
        </p:nvSpPr>
        <p:spPr>
          <a:xfrm>
            <a:off x="838201" y="1825625"/>
            <a:ext cx="4872252" cy="4005832"/>
          </a:xfrm>
        </p:spPr>
        <p:txBody>
          <a:bodyPr>
            <a:normAutofit/>
          </a:bodyPr>
          <a:lstStyle/>
          <a:p>
            <a:r>
              <a:rPr lang="en-US" dirty="0"/>
              <a:t>Custom CAN messaging</a:t>
            </a:r>
          </a:p>
          <a:p>
            <a:pPr lvl="1"/>
            <a:r>
              <a:rPr lang="en-US" altLang="en-US" dirty="0"/>
              <a:t>Integrated method to communicate with 3</a:t>
            </a:r>
            <a:r>
              <a:rPr lang="en-US" altLang="en-US" baseline="30000" dirty="0"/>
              <a:t>rd</a:t>
            </a:r>
            <a:r>
              <a:rPr lang="en-US" altLang="en-US" dirty="0"/>
              <a:t> party devices (generators, tire pressure monitoring, </a:t>
            </a:r>
            <a:r>
              <a:rPr lang="en-US" altLang="en-US" dirty="0" err="1"/>
              <a:t>etc</a:t>
            </a:r>
            <a:r>
              <a:rPr lang="en-US" altLang="en-US" dirty="0"/>
              <a:t>).</a:t>
            </a:r>
          </a:p>
          <a:p>
            <a:pPr lvl="1"/>
            <a:r>
              <a:rPr lang="en-US" altLang="en-US" dirty="0"/>
              <a:t>Entire SAE J1939 library is built in.</a:t>
            </a:r>
          </a:p>
          <a:p>
            <a:pPr lvl="1"/>
            <a:r>
              <a:rPr lang="en-US" altLang="en-US" dirty="0"/>
              <a:t>New CAN messaging can be created and saved to a library.</a:t>
            </a:r>
          </a:p>
          <a:p>
            <a:pPr lvl="1"/>
            <a:endParaRPr lang="en-US" altLang="en-US" dirty="0"/>
          </a:p>
          <a:p>
            <a:pPr lvl="1"/>
            <a:endParaRPr lang="en-US" altLang="en-US" dirty="0"/>
          </a:p>
          <a:p>
            <a:pPr lvl="1"/>
            <a:endParaRPr lang="en-US" dirty="0"/>
          </a:p>
        </p:txBody>
      </p:sp>
      <p:pic>
        <p:nvPicPr>
          <p:cNvPr id="12" name="Picture 11">
            <a:extLst>
              <a:ext uri="{FF2B5EF4-FFF2-40B4-BE49-F238E27FC236}">
                <a16:creationId xmlns:a16="http://schemas.microsoft.com/office/drawing/2014/main" id="{032F1C3F-D2F2-4B75-ADC2-704C635CB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9280" y="2057400"/>
            <a:ext cx="6345936" cy="3569588"/>
          </a:xfrm>
          <a:prstGeom prst="rect">
            <a:avLst/>
          </a:prstGeom>
        </p:spPr>
      </p:pic>
      <p:pic>
        <p:nvPicPr>
          <p:cNvPr id="7" name="Picture 6">
            <a:extLst>
              <a:ext uri="{FF2B5EF4-FFF2-40B4-BE49-F238E27FC236}">
                <a16:creationId xmlns:a16="http://schemas.microsoft.com/office/drawing/2014/main" id="{114FA3E9-DE5A-44E3-9DD9-0C5180681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056" y="3074431"/>
            <a:ext cx="2899891" cy="2784332"/>
          </a:xfrm>
          <a:prstGeom prst="rect">
            <a:avLst/>
          </a:prstGeom>
        </p:spPr>
      </p:pic>
    </p:spTree>
    <p:extLst>
      <p:ext uri="{BB962C8B-B14F-4D97-AF65-F5344CB8AC3E}">
        <p14:creationId xmlns:p14="http://schemas.microsoft.com/office/powerpoint/2010/main" val="2709432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3B3F-9BB5-48E0-A5C5-B7DDCA35A308}"/>
              </a:ext>
            </a:extLst>
          </p:cNvPr>
          <p:cNvSpPr>
            <a:spLocks noGrp="1"/>
          </p:cNvSpPr>
          <p:nvPr>
            <p:ph type="title"/>
          </p:nvPr>
        </p:nvSpPr>
        <p:spPr/>
        <p:txBody>
          <a:bodyPr/>
          <a:lstStyle/>
          <a:p>
            <a:r>
              <a:rPr lang="en-US" dirty="0"/>
              <a:t>Next generation V-MUX </a:t>
            </a:r>
          </a:p>
        </p:txBody>
      </p:sp>
      <p:sp>
        <p:nvSpPr>
          <p:cNvPr id="3" name="Content Placeholder 2">
            <a:extLst>
              <a:ext uri="{FF2B5EF4-FFF2-40B4-BE49-F238E27FC236}">
                <a16:creationId xmlns:a16="http://schemas.microsoft.com/office/drawing/2014/main" id="{ADA074B3-70CE-452A-BA01-EC43C9751535}"/>
              </a:ext>
            </a:extLst>
          </p:cNvPr>
          <p:cNvSpPr>
            <a:spLocks noGrp="1"/>
          </p:cNvSpPr>
          <p:nvPr>
            <p:ph idx="1"/>
          </p:nvPr>
        </p:nvSpPr>
        <p:spPr>
          <a:xfrm>
            <a:off x="620486" y="1825625"/>
            <a:ext cx="5089967" cy="4005832"/>
          </a:xfrm>
        </p:spPr>
        <p:txBody>
          <a:bodyPr>
            <a:normAutofit/>
          </a:bodyPr>
          <a:lstStyle/>
          <a:p>
            <a:r>
              <a:rPr lang="en-US" dirty="0"/>
              <a:t>Integrate </a:t>
            </a:r>
            <a:r>
              <a:rPr lang="en-US" dirty="0" err="1"/>
              <a:t>UltraView</a:t>
            </a:r>
            <a:r>
              <a:rPr lang="en-US" dirty="0"/>
              <a:t> displays </a:t>
            </a:r>
          </a:p>
          <a:p>
            <a:pPr lvl="1"/>
            <a:r>
              <a:rPr lang="en-US" altLang="en-US" dirty="0"/>
              <a:t>Simpler display configurator.</a:t>
            </a:r>
          </a:p>
          <a:p>
            <a:pPr lvl="1"/>
            <a:r>
              <a:rPr lang="en-US" altLang="en-US" dirty="0"/>
              <a:t>Ability to save previous screen to a catalog for easy reuse.</a:t>
            </a:r>
          </a:p>
          <a:p>
            <a:pPr lvl="1"/>
            <a:r>
              <a:rPr lang="en-US" altLang="en-US" dirty="0"/>
              <a:t>Easily connect Logic I/O to display elements.</a:t>
            </a:r>
          </a:p>
          <a:p>
            <a:pPr lvl="1"/>
            <a:r>
              <a:rPr lang="en-US" altLang="en-US" dirty="0"/>
              <a:t>Native communication with </a:t>
            </a:r>
            <a:br>
              <a:rPr lang="en-US" altLang="en-US" dirty="0"/>
            </a:br>
            <a:r>
              <a:rPr lang="en-US" altLang="en-US" dirty="0"/>
              <a:t>V-MUX nodes in the design.</a:t>
            </a:r>
          </a:p>
          <a:p>
            <a:pPr lvl="1"/>
            <a:r>
              <a:rPr lang="en-US" altLang="en-US" dirty="0"/>
              <a:t>Similar functions as Vista displays with SystemDesigner</a:t>
            </a:r>
          </a:p>
          <a:p>
            <a:pPr lvl="1"/>
            <a:endParaRPr lang="en-US" altLang="en-US" dirty="0"/>
          </a:p>
          <a:p>
            <a:pPr lvl="1"/>
            <a:endParaRPr lang="en-US" altLang="en-US" dirty="0"/>
          </a:p>
          <a:p>
            <a:pPr lvl="1"/>
            <a:endParaRPr lang="en-US" dirty="0"/>
          </a:p>
        </p:txBody>
      </p:sp>
      <p:pic>
        <p:nvPicPr>
          <p:cNvPr id="12" name="Picture 11">
            <a:extLst>
              <a:ext uri="{FF2B5EF4-FFF2-40B4-BE49-F238E27FC236}">
                <a16:creationId xmlns:a16="http://schemas.microsoft.com/office/drawing/2014/main" id="{032F1C3F-D2F2-4B75-ADC2-704C635CB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453" y="2057400"/>
            <a:ext cx="6345936" cy="3569589"/>
          </a:xfrm>
          <a:prstGeom prst="rect">
            <a:avLst/>
          </a:prstGeom>
        </p:spPr>
      </p:pic>
    </p:spTree>
    <p:extLst>
      <p:ext uri="{BB962C8B-B14F-4D97-AF65-F5344CB8AC3E}">
        <p14:creationId xmlns:p14="http://schemas.microsoft.com/office/powerpoint/2010/main" val="2578182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3B3F-9BB5-48E0-A5C5-B7DDCA35A308}"/>
              </a:ext>
            </a:extLst>
          </p:cNvPr>
          <p:cNvSpPr>
            <a:spLocks noGrp="1"/>
          </p:cNvSpPr>
          <p:nvPr>
            <p:ph type="title"/>
          </p:nvPr>
        </p:nvSpPr>
        <p:spPr/>
        <p:txBody>
          <a:bodyPr/>
          <a:lstStyle/>
          <a:p>
            <a:r>
              <a:rPr lang="en-US" dirty="0"/>
              <a:t>Next generation V-MUX </a:t>
            </a:r>
          </a:p>
        </p:txBody>
      </p:sp>
      <p:sp>
        <p:nvSpPr>
          <p:cNvPr id="3" name="Content Placeholder 2">
            <a:extLst>
              <a:ext uri="{FF2B5EF4-FFF2-40B4-BE49-F238E27FC236}">
                <a16:creationId xmlns:a16="http://schemas.microsoft.com/office/drawing/2014/main" id="{ADA074B3-70CE-452A-BA01-EC43C9751535}"/>
              </a:ext>
            </a:extLst>
          </p:cNvPr>
          <p:cNvSpPr>
            <a:spLocks noGrp="1"/>
          </p:cNvSpPr>
          <p:nvPr>
            <p:ph idx="1"/>
          </p:nvPr>
        </p:nvSpPr>
        <p:spPr>
          <a:xfrm>
            <a:off x="838200" y="1825625"/>
            <a:ext cx="6118185" cy="4005832"/>
          </a:xfrm>
        </p:spPr>
        <p:txBody>
          <a:bodyPr>
            <a:normAutofit/>
          </a:bodyPr>
          <a:lstStyle/>
          <a:p>
            <a:r>
              <a:rPr lang="en-US" dirty="0"/>
              <a:t>Integrate </a:t>
            </a:r>
            <a:r>
              <a:rPr lang="en-US" dirty="0" err="1"/>
              <a:t>UltraView</a:t>
            </a:r>
            <a:r>
              <a:rPr lang="en-US" dirty="0"/>
              <a:t> displays</a:t>
            </a:r>
          </a:p>
          <a:p>
            <a:pPr lvl="1"/>
            <a:r>
              <a:rPr lang="en-US" altLang="en-US" dirty="0"/>
              <a:t>Modern look, full sunlight viewability.</a:t>
            </a:r>
          </a:p>
          <a:p>
            <a:pPr lvl="1"/>
            <a:r>
              <a:rPr lang="en-US" altLang="en-US" dirty="0"/>
              <a:t>Displays sizes: 12.3”, 10.6”, 7.0”, 5.0”, 4.3” </a:t>
            </a:r>
          </a:p>
          <a:p>
            <a:pPr lvl="1"/>
            <a:r>
              <a:rPr lang="en-US" altLang="en-US" dirty="0"/>
              <a:t>Latest generation PCAP technology with dual-touch capability.</a:t>
            </a:r>
          </a:p>
          <a:p>
            <a:pPr lvl="1"/>
            <a:r>
              <a:rPr lang="en-US" altLang="en-US" dirty="0"/>
              <a:t>Versions with touch-only or buttons and touch</a:t>
            </a:r>
          </a:p>
          <a:p>
            <a:pPr lvl="1"/>
            <a:r>
              <a:rPr lang="en-US" altLang="en-US" dirty="0" err="1"/>
              <a:t>PowerVision</a:t>
            </a:r>
            <a:r>
              <a:rPr lang="en-US" altLang="en-US" dirty="0"/>
              <a:t> software can still be used for complex configurations.</a:t>
            </a:r>
          </a:p>
          <a:p>
            <a:pPr lvl="1"/>
            <a:endParaRPr lang="en-US" altLang="en-US" dirty="0"/>
          </a:p>
          <a:p>
            <a:pPr lvl="1"/>
            <a:endParaRPr lang="en-US" altLang="en-US" dirty="0"/>
          </a:p>
          <a:p>
            <a:pPr lvl="1"/>
            <a:endParaRPr lang="en-US" dirty="0"/>
          </a:p>
        </p:txBody>
      </p:sp>
      <p:pic>
        <p:nvPicPr>
          <p:cNvPr id="11" name="Picture 10">
            <a:extLst>
              <a:ext uri="{FF2B5EF4-FFF2-40B4-BE49-F238E27FC236}">
                <a16:creationId xmlns:a16="http://schemas.microsoft.com/office/drawing/2014/main" id="{D2810584-6F59-4DC3-A264-2AC502AB2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992" y="163752"/>
            <a:ext cx="2930889" cy="2519715"/>
          </a:xfrm>
          <a:prstGeom prst="rect">
            <a:avLst/>
          </a:prstGeom>
        </p:spPr>
      </p:pic>
      <p:pic>
        <p:nvPicPr>
          <p:cNvPr id="12" name="Picture 11">
            <a:extLst>
              <a:ext uri="{FF2B5EF4-FFF2-40B4-BE49-F238E27FC236}">
                <a16:creationId xmlns:a16="http://schemas.microsoft.com/office/drawing/2014/main" id="{032F1C3F-D2F2-4B75-ADC2-704C635CB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674" y="2395564"/>
            <a:ext cx="2680194" cy="2298335"/>
          </a:xfrm>
          <a:prstGeom prst="rect">
            <a:avLst/>
          </a:prstGeom>
        </p:spPr>
      </p:pic>
      <p:pic>
        <p:nvPicPr>
          <p:cNvPr id="13" name="Picture 12">
            <a:extLst>
              <a:ext uri="{FF2B5EF4-FFF2-40B4-BE49-F238E27FC236}">
                <a16:creationId xmlns:a16="http://schemas.microsoft.com/office/drawing/2014/main" id="{A91E0D43-AC1B-4F0D-919C-A51E1EBA5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4895" y="2096001"/>
            <a:ext cx="1849164" cy="1369056"/>
          </a:xfrm>
          <a:prstGeom prst="rect">
            <a:avLst/>
          </a:prstGeom>
        </p:spPr>
      </p:pic>
      <p:pic>
        <p:nvPicPr>
          <p:cNvPr id="7" name="Picture 6">
            <a:extLst>
              <a:ext uri="{FF2B5EF4-FFF2-40B4-BE49-F238E27FC236}">
                <a16:creationId xmlns:a16="http://schemas.microsoft.com/office/drawing/2014/main" id="{9142BF0F-43C3-4945-824F-1A1348E32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9046" y="4029719"/>
            <a:ext cx="2504372" cy="1369056"/>
          </a:xfrm>
          <a:prstGeom prst="rect">
            <a:avLst/>
          </a:prstGeom>
        </p:spPr>
      </p:pic>
      <p:pic>
        <p:nvPicPr>
          <p:cNvPr id="8" name="Picture 7">
            <a:extLst>
              <a:ext uri="{FF2B5EF4-FFF2-40B4-BE49-F238E27FC236}">
                <a16:creationId xmlns:a16="http://schemas.microsoft.com/office/drawing/2014/main" id="{22095436-54EA-4AB5-9EDB-F8A850D80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086" y="4960296"/>
            <a:ext cx="1849164" cy="871161"/>
          </a:xfrm>
          <a:prstGeom prst="rect">
            <a:avLst/>
          </a:prstGeom>
        </p:spPr>
      </p:pic>
    </p:spTree>
    <p:extLst>
      <p:ext uri="{BB962C8B-B14F-4D97-AF65-F5344CB8AC3E}">
        <p14:creationId xmlns:p14="http://schemas.microsoft.com/office/powerpoint/2010/main" val="52038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10DB3F6-78C2-40F2-8910-165BE1441B18}"/>
              </a:ext>
            </a:extLst>
          </p:cNvPr>
          <p:cNvSpPr>
            <a:spLocks noGrp="1"/>
          </p:cNvSpPr>
          <p:nvPr>
            <p:ph type="title"/>
          </p:nvPr>
        </p:nvSpPr>
        <p:spPr>
          <a:xfrm>
            <a:off x="838200" y="285613"/>
            <a:ext cx="9008165" cy="1325563"/>
          </a:xfrm>
        </p:spPr>
        <p:txBody>
          <a:bodyPr>
            <a:normAutofit/>
          </a:bodyPr>
          <a:lstStyle/>
          <a:p>
            <a:r>
              <a:rPr lang="en-US" dirty="0"/>
              <a:t>The ES-Key Professional</a:t>
            </a:r>
          </a:p>
        </p:txBody>
      </p:sp>
      <p:sp>
        <p:nvSpPr>
          <p:cNvPr id="6" name="Content Placeholder 5">
            <a:extLst>
              <a:ext uri="{FF2B5EF4-FFF2-40B4-BE49-F238E27FC236}">
                <a16:creationId xmlns:a16="http://schemas.microsoft.com/office/drawing/2014/main" id="{5872A6C5-BAD5-4CCB-81F3-F7ADDA4A02BB}"/>
              </a:ext>
            </a:extLst>
          </p:cNvPr>
          <p:cNvSpPr>
            <a:spLocks noGrp="1"/>
          </p:cNvSpPr>
          <p:nvPr>
            <p:ph sz="half" idx="1"/>
          </p:nvPr>
        </p:nvSpPr>
        <p:spPr>
          <a:xfrm>
            <a:off x="838200" y="1825625"/>
            <a:ext cx="5181600" cy="4351338"/>
          </a:xfrm>
        </p:spPr>
        <p:txBody>
          <a:bodyPr>
            <a:normAutofit fontScale="55000" lnSpcReduction="20000"/>
          </a:bodyPr>
          <a:lstStyle/>
          <a:p>
            <a:pPr marL="0" indent="0">
              <a:buNone/>
            </a:pPr>
            <a:r>
              <a:rPr lang="en-US" dirty="0"/>
              <a:t>Configuration made easy. The ES-Key Professional software provides you with a quick and easy way of programming your vehicle. An extensive report feature documents your system as you program. Logic as simple or as complex as necessary to accomplish your goal. You control the program so you’re in charge. Wire your vehicles the same and change their behavior by simply changing the program. Activate options, change flash patterns and load management setting without changing a single wire. Allows the OEM to configure the vehicle</a:t>
            </a:r>
          </a:p>
          <a:p>
            <a:r>
              <a:rPr lang="en-US" dirty="0"/>
              <a:t>Use simple logic statements.</a:t>
            </a:r>
          </a:p>
          <a:p>
            <a:r>
              <a:rPr lang="en-US" dirty="0"/>
              <a:t>Unlimited load management</a:t>
            </a:r>
          </a:p>
          <a:p>
            <a:r>
              <a:rPr lang="en-US" dirty="0"/>
              <a:t> Archive all custom designs for future use</a:t>
            </a:r>
          </a:p>
          <a:p>
            <a:r>
              <a:rPr lang="en-US" dirty="0"/>
              <a:t>Use virtual circuits to create custom program functions</a:t>
            </a:r>
          </a:p>
          <a:p>
            <a:r>
              <a:rPr lang="en-US" dirty="0"/>
              <a:t>Automatically create printable system reports</a:t>
            </a:r>
          </a:p>
          <a:p>
            <a:r>
              <a:rPr lang="en-US" dirty="0"/>
              <a:t>Configure display messages</a:t>
            </a:r>
          </a:p>
          <a:p>
            <a:r>
              <a:rPr lang="en-US" dirty="0"/>
              <a:t>Real Time Diagnostics</a:t>
            </a:r>
          </a:p>
        </p:txBody>
      </p:sp>
      <p:pic>
        <p:nvPicPr>
          <p:cNvPr id="8" name="Content Placeholder 7">
            <a:extLst>
              <a:ext uri="{FF2B5EF4-FFF2-40B4-BE49-F238E27FC236}">
                <a16:creationId xmlns:a16="http://schemas.microsoft.com/office/drawing/2014/main" id="{DFC7BEC5-8967-4B9D-810C-2B3E15195071}"/>
              </a:ext>
            </a:extLst>
          </p:cNvPr>
          <p:cNvPicPr>
            <a:picLocks noGrp="1"/>
          </p:cNvPicPr>
          <p:nvPr>
            <p:ph sz="half" idx="2"/>
          </p:nvPr>
        </p:nvPicPr>
        <p:blipFill>
          <a:blip r:embed="rId2"/>
          <a:stretch>
            <a:fillRect/>
          </a:stretch>
        </p:blipFill>
        <p:spPr>
          <a:xfrm>
            <a:off x="1890713" y="890589"/>
            <a:ext cx="9545637" cy="5228462"/>
          </a:xfrm>
          <a:prstGeom prst="rect">
            <a:avLst/>
          </a:prstGeom>
        </p:spPr>
      </p:pic>
      <p:pic>
        <p:nvPicPr>
          <p:cNvPr id="2" name="Picture 1">
            <a:extLst>
              <a:ext uri="{FF2B5EF4-FFF2-40B4-BE49-F238E27FC236}">
                <a16:creationId xmlns:a16="http://schemas.microsoft.com/office/drawing/2014/main" id="{66CF996F-D02C-4FBF-9039-30B9C7C5DCFD}"/>
              </a:ext>
            </a:extLst>
          </p:cNvPr>
          <p:cNvPicPr>
            <a:picLocks noChangeAspect="1"/>
          </p:cNvPicPr>
          <p:nvPr/>
        </p:nvPicPr>
        <p:blipFill>
          <a:blip r:embed="rId3"/>
          <a:stretch>
            <a:fillRect/>
          </a:stretch>
        </p:blipFill>
        <p:spPr>
          <a:xfrm>
            <a:off x="6991124" y="1397000"/>
            <a:ext cx="2608965" cy="1896300"/>
          </a:xfrm>
          <a:prstGeom prst="rect">
            <a:avLst/>
          </a:prstGeom>
        </p:spPr>
      </p:pic>
    </p:spTree>
    <p:extLst>
      <p:ext uri="{BB962C8B-B14F-4D97-AF65-F5344CB8AC3E}">
        <p14:creationId xmlns:p14="http://schemas.microsoft.com/office/powerpoint/2010/main" val="516350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10DB3F6-78C2-40F2-8910-165BE1441B18}"/>
              </a:ext>
            </a:extLst>
          </p:cNvPr>
          <p:cNvSpPr>
            <a:spLocks noGrp="1"/>
          </p:cNvSpPr>
          <p:nvPr>
            <p:ph type="title"/>
          </p:nvPr>
        </p:nvSpPr>
        <p:spPr/>
        <p:txBody>
          <a:bodyPr>
            <a:normAutofit fontScale="90000"/>
          </a:bodyPr>
          <a:lstStyle/>
          <a:p>
            <a:r>
              <a:rPr lang="en-US" dirty="0"/>
              <a:t>V-MUX® </a:t>
            </a:r>
            <a:r>
              <a:rPr lang="en-US" dirty="0" err="1"/>
              <a:t>SystemDesigner</a:t>
            </a:r>
            <a:r>
              <a:rPr lang="en-US" dirty="0"/>
              <a:t>® Software</a:t>
            </a:r>
            <a:br>
              <a:rPr lang="en-US" dirty="0"/>
            </a:br>
            <a:endParaRPr lang="en-US" dirty="0"/>
          </a:p>
        </p:txBody>
      </p:sp>
      <p:sp>
        <p:nvSpPr>
          <p:cNvPr id="6" name="Content Placeholder 5">
            <a:extLst>
              <a:ext uri="{FF2B5EF4-FFF2-40B4-BE49-F238E27FC236}">
                <a16:creationId xmlns:a16="http://schemas.microsoft.com/office/drawing/2014/main" id="{5872A6C5-BAD5-4CCB-81F3-F7ADDA4A02BB}"/>
              </a:ext>
            </a:extLst>
          </p:cNvPr>
          <p:cNvSpPr>
            <a:spLocks noGrp="1"/>
          </p:cNvSpPr>
          <p:nvPr>
            <p:ph sz="half" idx="1"/>
          </p:nvPr>
        </p:nvSpPr>
        <p:spPr/>
        <p:txBody>
          <a:bodyPr>
            <a:normAutofit fontScale="70000" lnSpcReduction="20000"/>
          </a:bodyPr>
          <a:lstStyle/>
          <a:p>
            <a:pPr marL="0" indent="0">
              <a:buNone/>
            </a:pPr>
            <a:r>
              <a:rPr lang="en-US" dirty="0"/>
              <a:t>The V-MUX® </a:t>
            </a:r>
            <a:r>
              <a:rPr lang="en-US" dirty="0" err="1"/>
              <a:t>SystemDesigner</a:t>
            </a:r>
            <a:r>
              <a:rPr lang="en-US" dirty="0"/>
              <a:t> software is an all encompassing tool that allows you to configure your electrical system from the ground up. Whether it is assigning commands to inputs, then assigning those commands to turn on outputs, configuring the climate control, or designing attractive graphics for your application... </a:t>
            </a:r>
            <a:r>
              <a:rPr lang="en-US" dirty="0" err="1"/>
              <a:t>SystemDesigner</a:t>
            </a:r>
            <a:r>
              <a:rPr lang="en-US" dirty="0"/>
              <a:t> does it all!</a:t>
            </a:r>
          </a:p>
          <a:p>
            <a:pPr marL="0" indent="0">
              <a:buNone/>
            </a:pPr>
            <a:r>
              <a:rPr lang="en-US" dirty="0"/>
              <a:t>Allows the OEM to configure the vehicle</a:t>
            </a:r>
          </a:p>
          <a:p>
            <a:r>
              <a:rPr lang="en-US" dirty="0"/>
              <a:t>User friendly Windows® based software</a:t>
            </a:r>
          </a:p>
          <a:p>
            <a:r>
              <a:rPr lang="en-US" dirty="0"/>
              <a:t> Self reliant programming in the hands of the OEM</a:t>
            </a:r>
          </a:p>
          <a:p>
            <a:r>
              <a:rPr lang="en-US" dirty="0"/>
              <a:t> Archive all custom designs for future use</a:t>
            </a:r>
          </a:p>
          <a:p>
            <a:r>
              <a:rPr lang="en-US" dirty="0"/>
              <a:t> No need to have programmers on staff</a:t>
            </a:r>
          </a:p>
        </p:txBody>
      </p:sp>
      <p:sp>
        <p:nvSpPr>
          <p:cNvPr id="11" name="Content Placeholder 10">
            <a:extLst>
              <a:ext uri="{FF2B5EF4-FFF2-40B4-BE49-F238E27FC236}">
                <a16:creationId xmlns:a16="http://schemas.microsoft.com/office/drawing/2014/main" id="{B4BB6B4E-0D69-4DC9-95BC-05ECAC7E7636}"/>
              </a:ext>
            </a:extLst>
          </p:cNvPr>
          <p:cNvSpPr>
            <a:spLocks noGrp="1"/>
          </p:cNvSpPr>
          <p:nvPr>
            <p:ph sz="half" idx="2"/>
          </p:nvPr>
        </p:nvSpPr>
        <p:spPr/>
        <p:txBody>
          <a:bodyPr>
            <a:normAutofit fontScale="70000" lnSpcReduction="20000"/>
          </a:bodyPr>
          <a:lstStyle/>
          <a:p>
            <a:endParaRPr lang="en-US" dirty="0"/>
          </a:p>
        </p:txBody>
      </p:sp>
      <p:pic>
        <p:nvPicPr>
          <p:cNvPr id="12" name="Picture 11">
            <a:extLst>
              <a:ext uri="{FF2B5EF4-FFF2-40B4-BE49-F238E27FC236}">
                <a16:creationId xmlns:a16="http://schemas.microsoft.com/office/drawing/2014/main" id="{0A6642AA-ACA5-48F1-B917-CC93E09BD637}"/>
              </a:ext>
            </a:extLst>
          </p:cNvPr>
          <p:cNvPicPr>
            <a:picLocks noChangeAspect="1"/>
          </p:cNvPicPr>
          <p:nvPr/>
        </p:nvPicPr>
        <p:blipFill>
          <a:blip r:embed="rId2"/>
          <a:stretch>
            <a:fillRect/>
          </a:stretch>
        </p:blipFill>
        <p:spPr>
          <a:xfrm>
            <a:off x="6172200" y="1784985"/>
            <a:ext cx="2781838" cy="2108212"/>
          </a:xfrm>
          <a:prstGeom prst="rect">
            <a:avLst/>
          </a:prstGeom>
        </p:spPr>
      </p:pic>
      <p:pic>
        <p:nvPicPr>
          <p:cNvPr id="13" name="Picture 12">
            <a:extLst>
              <a:ext uri="{FF2B5EF4-FFF2-40B4-BE49-F238E27FC236}">
                <a16:creationId xmlns:a16="http://schemas.microsoft.com/office/drawing/2014/main" id="{47FA9892-0F85-417E-B54A-3A6D06A04DE6}"/>
              </a:ext>
            </a:extLst>
          </p:cNvPr>
          <p:cNvPicPr>
            <a:picLocks noChangeAspect="1"/>
          </p:cNvPicPr>
          <p:nvPr/>
        </p:nvPicPr>
        <p:blipFill>
          <a:blip r:embed="rId3"/>
          <a:stretch>
            <a:fillRect/>
          </a:stretch>
        </p:blipFill>
        <p:spPr>
          <a:xfrm>
            <a:off x="9220255" y="1989505"/>
            <a:ext cx="2603500" cy="1593618"/>
          </a:xfrm>
          <a:prstGeom prst="rect">
            <a:avLst/>
          </a:prstGeom>
        </p:spPr>
      </p:pic>
      <p:pic>
        <p:nvPicPr>
          <p:cNvPr id="14" name="Picture 13">
            <a:extLst>
              <a:ext uri="{FF2B5EF4-FFF2-40B4-BE49-F238E27FC236}">
                <a16:creationId xmlns:a16="http://schemas.microsoft.com/office/drawing/2014/main" id="{40BB95C7-4C86-4C08-AB6A-4ADC625D8775}"/>
              </a:ext>
            </a:extLst>
          </p:cNvPr>
          <p:cNvPicPr>
            <a:picLocks noChangeAspect="1"/>
          </p:cNvPicPr>
          <p:nvPr/>
        </p:nvPicPr>
        <p:blipFill>
          <a:blip r:embed="rId4"/>
          <a:stretch>
            <a:fillRect/>
          </a:stretch>
        </p:blipFill>
        <p:spPr>
          <a:xfrm>
            <a:off x="7820206" y="4400252"/>
            <a:ext cx="2701799" cy="1914843"/>
          </a:xfrm>
          <a:prstGeom prst="rect">
            <a:avLst/>
          </a:prstGeom>
        </p:spPr>
      </p:pic>
    </p:spTree>
    <p:extLst>
      <p:ext uri="{BB962C8B-B14F-4D97-AF65-F5344CB8AC3E}">
        <p14:creationId xmlns:p14="http://schemas.microsoft.com/office/powerpoint/2010/main" val="1263689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199" y="832221"/>
            <a:ext cx="10836613" cy="400050"/>
          </a:xfrm>
        </p:spPr>
        <p:txBody>
          <a:bodyPr>
            <a:normAutofit fontScale="90000"/>
          </a:bodyPr>
          <a:lstStyle/>
          <a:p>
            <a:r>
              <a:rPr lang="en-US" dirty="0">
                <a:solidFill>
                  <a:srgbClr val="1F60A9"/>
                </a:solidFill>
              </a:rPr>
              <a:t>New V-MUX multiplex system – </a:t>
            </a:r>
            <a:r>
              <a:rPr lang="en-US" b="1" dirty="0">
                <a:solidFill>
                  <a:srgbClr val="1F60A9"/>
                </a:solidFill>
              </a:rPr>
              <a:t>easier </a:t>
            </a:r>
            <a:r>
              <a:rPr lang="en-US" dirty="0">
                <a:solidFill>
                  <a:srgbClr val="1F60A9"/>
                </a:solidFill>
              </a:rPr>
              <a:t>software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153" y="2132507"/>
            <a:ext cx="5172890" cy="4104156"/>
          </a:xfrm>
          <a:prstGeom prst="rect">
            <a:avLst/>
          </a:prstGeom>
        </p:spPr>
      </p:pic>
      <p:sp>
        <p:nvSpPr>
          <p:cNvPr id="11" name="Content Placeholder 2"/>
          <p:cNvSpPr txBox="1">
            <a:spLocks/>
          </p:cNvSpPr>
          <p:nvPr/>
        </p:nvSpPr>
        <p:spPr>
          <a:xfrm>
            <a:off x="768486" y="1695635"/>
            <a:ext cx="5369667" cy="4762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t>Visual drag-and-drop design language.</a:t>
            </a:r>
          </a:p>
          <a:p>
            <a:pPr fontAlgn="auto">
              <a:spcAft>
                <a:spcPts val="0"/>
              </a:spcAft>
            </a:pPr>
            <a:r>
              <a:rPr lang="en-US" dirty="0"/>
              <a:t>More intuitive and understandable workflow.  </a:t>
            </a:r>
          </a:p>
          <a:p>
            <a:pPr fontAlgn="auto">
              <a:spcAft>
                <a:spcPts val="0"/>
              </a:spcAft>
            </a:pPr>
            <a:r>
              <a:rPr lang="en-US" dirty="0"/>
              <a:t>Only one software program is required for all tasks </a:t>
            </a:r>
          </a:p>
          <a:p>
            <a:pPr lvl="1" fontAlgn="auto">
              <a:spcAft>
                <a:spcPts val="0"/>
              </a:spcAft>
            </a:pPr>
            <a:r>
              <a:rPr lang="en-US" sz="1600" dirty="0"/>
              <a:t>Programming</a:t>
            </a:r>
          </a:p>
          <a:p>
            <a:pPr lvl="1" fontAlgn="auto">
              <a:spcAft>
                <a:spcPts val="0"/>
              </a:spcAft>
            </a:pPr>
            <a:r>
              <a:rPr lang="en-US" sz="1600" dirty="0"/>
              <a:t>Reports</a:t>
            </a:r>
          </a:p>
          <a:p>
            <a:pPr lvl="1" fontAlgn="auto">
              <a:spcAft>
                <a:spcPts val="0"/>
              </a:spcAft>
            </a:pPr>
            <a:r>
              <a:rPr lang="en-US" sz="1600" dirty="0"/>
              <a:t>Downloading</a:t>
            </a:r>
          </a:p>
          <a:p>
            <a:pPr lvl="1" fontAlgn="auto">
              <a:spcAft>
                <a:spcPts val="0"/>
              </a:spcAft>
            </a:pPr>
            <a:r>
              <a:rPr lang="en-US" sz="1600" dirty="0"/>
              <a:t>Diagnostics</a:t>
            </a:r>
          </a:p>
          <a:p>
            <a:pPr lvl="1" fontAlgn="auto">
              <a:spcAft>
                <a:spcPts val="0"/>
              </a:spcAft>
            </a:pPr>
            <a:r>
              <a:rPr lang="en-US" sz="1600" dirty="0"/>
              <a:t>Simulation</a:t>
            </a:r>
          </a:p>
          <a:p>
            <a:pPr lvl="1" fontAlgn="auto">
              <a:spcAft>
                <a:spcPts val="0"/>
              </a:spcAft>
            </a:pPr>
            <a:r>
              <a:rPr lang="en-US" sz="1600" dirty="0"/>
              <a:t>Display programming</a:t>
            </a:r>
          </a:p>
          <a:p>
            <a:pPr marL="0" indent="0" fontAlgn="auto">
              <a:spcAft>
                <a:spcPts val="0"/>
              </a:spcAft>
              <a:buNone/>
            </a:pPr>
            <a:endParaRPr lang="en-US" dirty="0"/>
          </a:p>
        </p:txBody>
      </p:sp>
    </p:spTree>
    <p:extLst>
      <p:ext uri="{BB962C8B-B14F-4D97-AF65-F5344CB8AC3E}">
        <p14:creationId xmlns:p14="http://schemas.microsoft.com/office/powerpoint/2010/main" val="2506463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199" y="832221"/>
            <a:ext cx="10836613" cy="400050"/>
          </a:xfrm>
        </p:spPr>
        <p:txBody>
          <a:bodyPr>
            <a:normAutofit fontScale="90000"/>
          </a:bodyPr>
          <a:lstStyle/>
          <a:p>
            <a:r>
              <a:rPr lang="en-US" dirty="0">
                <a:solidFill>
                  <a:srgbClr val="1F60A9"/>
                </a:solidFill>
              </a:rPr>
              <a:t>New V-MUX multiplex system – </a:t>
            </a:r>
            <a:r>
              <a:rPr lang="en-US" b="1" dirty="0">
                <a:solidFill>
                  <a:srgbClr val="1F60A9"/>
                </a:solidFill>
              </a:rPr>
              <a:t>easier </a:t>
            </a:r>
            <a:r>
              <a:rPr lang="en-US" dirty="0">
                <a:solidFill>
                  <a:srgbClr val="1F60A9"/>
                </a:solidFill>
              </a:rPr>
              <a:t>software</a:t>
            </a:r>
          </a:p>
        </p:txBody>
      </p:sp>
      <p:sp>
        <p:nvSpPr>
          <p:cNvPr id="11" name="Content Placeholder 2"/>
          <p:cNvSpPr txBox="1">
            <a:spLocks/>
          </p:cNvSpPr>
          <p:nvPr/>
        </p:nvSpPr>
        <p:spPr>
          <a:xfrm>
            <a:off x="768486" y="1695635"/>
            <a:ext cx="5369667" cy="4762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t>Easy to map logic I/O to node pins.</a:t>
            </a:r>
          </a:p>
          <a:p>
            <a:pPr fontAlgn="auto">
              <a:spcAft>
                <a:spcPts val="0"/>
              </a:spcAft>
            </a:pPr>
            <a:r>
              <a:rPr lang="en-US" dirty="0"/>
              <a:t>Pin-to-logic associations can be easily remapped.  </a:t>
            </a:r>
          </a:p>
          <a:p>
            <a:pPr fontAlgn="auto">
              <a:spcAft>
                <a:spcPts val="0"/>
              </a:spcAft>
            </a:pPr>
            <a:r>
              <a:rPr lang="en-US" dirty="0"/>
              <a:t>Pin location highlighting indicates where a logic I/O can be connected.</a:t>
            </a:r>
          </a:p>
          <a:p>
            <a:pPr fontAlgn="auto">
              <a:spcAft>
                <a:spcPts val="0"/>
              </a:spcAft>
            </a:pPr>
            <a:r>
              <a:rPr lang="en-US" dirty="0"/>
              <a:t>CAN assignments are just as easy utilizing the libraries (standard and custom).</a:t>
            </a:r>
          </a:p>
          <a:p>
            <a:pPr marL="0" indent="0" fontAlgn="auto">
              <a:spcAft>
                <a:spcPts val="0"/>
              </a:spcAft>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153" y="2301397"/>
            <a:ext cx="5172890" cy="3766376"/>
          </a:xfrm>
          <a:prstGeom prst="rect">
            <a:avLst/>
          </a:prstGeom>
        </p:spPr>
      </p:pic>
    </p:spTree>
    <p:extLst>
      <p:ext uri="{BB962C8B-B14F-4D97-AF65-F5344CB8AC3E}">
        <p14:creationId xmlns:p14="http://schemas.microsoft.com/office/powerpoint/2010/main" val="1239390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404" y="2002744"/>
            <a:ext cx="6376461" cy="2133855"/>
          </a:xfrm>
          <a:prstGeom prst="rect">
            <a:avLst/>
          </a:prstGeom>
          <a:ln w="12700">
            <a:solidFill>
              <a:schemeClr val="bg1">
                <a:lumMod val="75000"/>
              </a:schemeClr>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921" y="5534815"/>
            <a:ext cx="4780645" cy="1037968"/>
          </a:xfrm>
          <a:prstGeom prst="rect">
            <a:avLst/>
          </a:prstGeom>
        </p:spPr>
      </p:pic>
      <p:sp>
        <p:nvSpPr>
          <p:cNvPr id="6" name="Title 1"/>
          <p:cNvSpPr>
            <a:spLocks noGrp="1"/>
          </p:cNvSpPr>
          <p:nvPr>
            <p:ph type="title"/>
          </p:nvPr>
        </p:nvSpPr>
        <p:spPr>
          <a:xfrm>
            <a:off x="457199" y="832221"/>
            <a:ext cx="10836613" cy="400050"/>
          </a:xfrm>
        </p:spPr>
        <p:txBody>
          <a:bodyPr>
            <a:normAutofit fontScale="90000"/>
          </a:bodyPr>
          <a:lstStyle/>
          <a:p>
            <a:r>
              <a:rPr lang="en-US" dirty="0">
                <a:solidFill>
                  <a:srgbClr val="1F60A9"/>
                </a:solidFill>
              </a:rPr>
              <a:t>New V-MUX multiplex system – </a:t>
            </a:r>
            <a:r>
              <a:rPr lang="en-US" b="1" dirty="0">
                <a:solidFill>
                  <a:srgbClr val="1F60A9"/>
                </a:solidFill>
              </a:rPr>
              <a:t>faster</a:t>
            </a:r>
            <a:r>
              <a:rPr lang="en-US" dirty="0">
                <a:solidFill>
                  <a:srgbClr val="1F60A9"/>
                </a:solidFill>
              </a:rPr>
              <a:t> development</a:t>
            </a:r>
          </a:p>
        </p:txBody>
      </p:sp>
      <p:sp>
        <p:nvSpPr>
          <p:cNvPr id="7" name="Content Placeholder 2"/>
          <p:cNvSpPr>
            <a:spLocks noGrp="1"/>
          </p:cNvSpPr>
          <p:nvPr>
            <p:ph idx="1"/>
          </p:nvPr>
        </p:nvSpPr>
        <p:spPr>
          <a:xfrm>
            <a:off x="768486" y="1692613"/>
            <a:ext cx="5369667" cy="4238286"/>
          </a:xfrm>
        </p:spPr>
        <p:txBody>
          <a:bodyPr/>
          <a:lstStyle/>
          <a:p>
            <a:r>
              <a:rPr lang="en-US" dirty="0"/>
              <a:t>Take complex functions and encapsulate into a custom designer block.</a:t>
            </a:r>
          </a:p>
          <a:p>
            <a:r>
              <a:rPr lang="en-US" dirty="0"/>
              <a:t>Custom blocks can be easily saved, shared, and re-used.  </a:t>
            </a:r>
          </a:p>
        </p:txBody>
      </p:sp>
      <p:cxnSp>
        <p:nvCxnSpPr>
          <p:cNvPr id="9" name="Straight Arrow Connector 8"/>
          <p:cNvCxnSpPr/>
          <p:nvPr/>
        </p:nvCxnSpPr>
        <p:spPr>
          <a:xfrm>
            <a:off x="6008914" y="3563771"/>
            <a:ext cx="2140787" cy="228661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685538" y="3563771"/>
            <a:ext cx="1862031" cy="228661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59218" y="1542201"/>
            <a:ext cx="2941831" cy="369332"/>
          </a:xfrm>
          <a:prstGeom prst="rect">
            <a:avLst/>
          </a:prstGeom>
        </p:spPr>
        <p:txBody>
          <a:bodyPr wrap="none">
            <a:spAutoFit/>
          </a:bodyPr>
          <a:lstStyle/>
          <a:p>
            <a:r>
              <a:rPr lang="en-US" dirty="0"/>
              <a:t>Complex design function…</a:t>
            </a:r>
          </a:p>
        </p:txBody>
      </p:sp>
      <p:sp>
        <p:nvSpPr>
          <p:cNvPr id="19" name="Rectangle 18"/>
          <p:cNvSpPr/>
          <p:nvPr/>
        </p:nvSpPr>
        <p:spPr>
          <a:xfrm>
            <a:off x="7696939" y="4741523"/>
            <a:ext cx="2704109" cy="646331"/>
          </a:xfrm>
          <a:prstGeom prst="rect">
            <a:avLst/>
          </a:prstGeom>
        </p:spPr>
        <p:txBody>
          <a:bodyPr wrap="square">
            <a:spAutoFit/>
          </a:bodyPr>
          <a:lstStyle/>
          <a:p>
            <a:r>
              <a:rPr lang="en-US" dirty="0"/>
              <a:t>…saved as a custom, re-usable logic block.</a:t>
            </a:r>
          </a:p>
        </p:txBody>
      </p:sp>
    </p:spTree>
    <p:extLst>
      <p:ext uri="{BB962C8B-B14F-4D97-AF65-F5344CB8AC3E}">
        <p14:creationId xmlns:p14="http://schemas.microsoft.com/office/powerpoint/2010/main" val="1186979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3B3F-9BB5-48E0-A5C5-B7DDCA35A308}"/>
              </a:ext>
            </a:extLst>
          </p:cNvPr>
          <p:cNvSpPr>
            <a:spLocks noGrp="1"/>
          </p:cNvSpPr>
          <p:nvPr>
            <p:ph type="title"/>
          </p:nvPr>
        </p:nvSpPr>
        <p:spPr/>
        <p:txBody>
          <a:bodyPr/>
          <a:lstStyle/>
          <a:p>
            <a:r>
              <a:rPr lang="en-US" dirty="0"/>
              <a:t>Next generation V-MUX </a:t>
            </a:r>
          </a:p>
        </p:txBody>
      </p:sp>
      <p:sp>
        <p:nvSpPr>
          <p:cNvPr id="3" name="Content Placeholder 2">
            <a:extLst>
              <a:ext uri="{FF2B5EF4-FFF2-40B4-BE49-F238E27FC236}">
                <a16:creationId xmlns:a16="http://schemas.microsoft.com/office/drawing/2014/main" id="{ADA074B3-70CE-452A-BA01-EC43C9751535}"/>
              </a:ext>
            </a:extLst>
          </p:cNvPr>
          <p:cNvSpPr>
            <a:spLocks noGrp="1"/>
          </p:cNvSpPr>
          <p:nvPr>
            <p:ph idx="1"/>
          </p:nvPr>
        </p:nvSpPr>
        <p:spPr>
          <a:xfrm>
            <a:off x="838200" y="1825625"/>
            <a:ext cx="6118185" cy="4005832"/>
          </a:xfrm>
        </p:spPr>
        <p:txBody>
          <a:bodyPr>
            <a:normAutofit/>
          </a:bodyPr>
          <a:lstStyle/>
          <a:p>
            <a:r>
              <a:rPr lang="en-US" dirty="0"/>
              <a:t>Faster development</a:t>
            </a:r>
          </a:p>
          <a:p>
            <a:pPr lvl="1"/>
            <a:r>
              <a:rPr lang="en-US" dirty="0"/>
              <a:t>Save commonly used logic into the catalog.</a:t>
            </a:r>
          </a:p>
          <a:p>
            <a:pPr lvl="1"/>
            <a:r>
              <a:rPr lang="en-US" dirty="0"/>
              <a:t>Automate designs by importing sales codes and deploying logic blocks from the custom catalog.</a:t>
            </a:r>
          </a:p>
          <a:p>
            <a:pPr lvl="1"/>
            <a:endParaRPr lang="en-US" dirty="0"/>
          </a:p>
        </p:txBody>
      </p:sp>
      <p:pic>
        <p:nvPicPr>
          <p:cNvPr id="5" name="Picture 4">
            <a:extLst>
              <a:ext uri="{FF2B5EF4-FFF2-40B4-BE49-F238E27FC236}">
                <a16:creationId xmlns:a16="http://schemas.microsoft.com/office/drawing/2014/main" id="{5D091354-D064-4D87-8752-5D4C33F85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1971" y="2444273"/>
            <a:ext cx="4544758" cy="2625438"/>
          </a:xfrm>
          <a:prstGeom prst="rect">
            <a:avLst/>
          </a:prstGeom>
        </p:spPr>
      </p:pic>
      <p:pic>
        <p:nvPicPr>
          <p:cNvPr id="7" name="Picture 6">
            <a:extLst>
              <a:ext uri="{FF2B5EF4-FFF2-40B4-BE49-F238E27FC236}">
                <a16:creationId xmlns:a16="http://schemas.microsoft.com/office/drawing/2014/main" id="{CCFB6509-D310-4E28-B48B-96471EC57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492" y="1059085"/>
            <a:ext cx="2242399" cy="2066082"/>
          </a:xfrm>
          <a:prstGeom prst="rect">
            <a:avLst/>
          </a:prstGeom>
        </p:spPr>
      </p:pic>
    </p:spTree>
    <p:extLst>
      <p:ext uri="{BB962C8B-B14F-4D97-AF65-F5344CB8AC3E}">
        <p14:creationId xmlns:p14="http://schemas.microsoft.com/office/powerpoint/2010/main" val="32856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2F2862-FBC9-49A4-A67F-614C61B88987}"/>
              </a:ext>
            </a:extLst>
          </p:cNvPr>
          <p:cNvSpPr/>
          <p:nvPr/>
        </p:nvSpPr>
        <p:spPr>
          <a:xfrm>
            <a:off x="3895725" y="229920"/>
            <a:ext cx="3295650" cy="604229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177048-9851-4C7B-9525-2157D1B1493A}"/>
              </a:ext>
            </a:extLst>
          </p:cNvPr>
          <p:cNvSpPr>
            <a:spLocks noGrp="1"/>
          </p:cNvSpPr>
          <p:nvPr>
            <p:ph type="title"/>
          </p:nvPr>
        </p:nvSpPr>
        <p:spPr/>
        <p:txBody>
          <a:bodyPr/>
          <a:lstStyle/>
          <a:p>
            <a:r>
              <a:rPr lang="en-US" dirty="0"/>
              <a:t>What is Multiplexing?</a:t>
            </a:r>
          </a:p>
        </p:txBody>
      </p:sp>
      <p:sp>
        <p:nvSpPr>
          <p:cNvPr id="3" name="Content Placeholder 2">
            <a:extLst>
              <a:ext uri="{FF2B5EF4-FFF2-40B4-BE49-F238E27FC236}">
                <a16:creationId xmlns:a16="http://schemas.microsoft.com/office/drawing/2014/main" id="{3078D875-36D2-4CF3-9217-29658CC60340}"/>
              </a:ext>
            </a:extLst>
          </p:cNvPr>
          <p:cNvSpPr>
            <a:spLocks noGrp="1"/>
          </p:cNvSpPr>
          <p:nvPr>
            <p:ph type="body" sz="half" idx="2"/>
          </p:nvPr>
        </p:nvSpPr>
        <p:spPr>
          <a:xfrm>
            <a:off x="839789" y="2057400"/>
            <a:ext cx="3149506" cy="3811588"/>
          </a:xfrm>
        </p:spPr>
        <p:txBody>
          <a:bodyPr/>
          <a:lstStyle/>
          <a:p>
            <a:pPr marL="285750" indent="-285750">
              <a:buFont typeface="Arial" panose="020B0604020202020204" pitchFamily="34" charset="0"/>
              <a:buChar char="•"/>
            </a:pPr>
            <a:r>
              <a:rPr lang="en-US" u="sng" dirty="0"/>
              <a:t>Multi</a:t>
            </a:r>
            <a:r>
              <a:rPr lang="en-US" dirty="0"/>
              <a:t>plexing is the combination of </a:t>
            </a:r>
            <a:r>
              <a:rPr lang="en-US" u="sng" dirty="0"/>
              <a:t>multiple</a:t>
            </a:r>
            <a:r>
              <a:rPr lang="en-US" dirty="0"/>
              <a:t> analog or digital signals to a shared </a:t>
            </a:r>
            <a:r>
              <a:rPr lang="en-US" u="sng" dirty="0"/>
              <a:t>single</a:t>
            </a:r>
            <a:r>
              <a:rPr lang="en-US" dirty="0"/>
              <a:t> signal.</a:t>
            </a:r>
          </a:p>
          <a:p>
            <a:pPr marL="285750" indent="-285750">
              <a:buFont typeface="Arial" panose="020B0604020202020204" pitchFamily="34" charset="0"/>
              <a:buChar char="•"/>
            </a:pPr>
            <a:r>
              <a:rPr lang="en-US" dirty="0"/>
              <a:t>Benefits</a:t>
            </a:r>
          </a:p>
          <a:p>
            <a:pPr marL="742950" lvl="1" indent="-285750">
              <a:buFont typeface="Arial" panose="020B0604020202020204" pitchFamily="34" charset="0"/>
              <a:buChar char="•"/>
            </a:pPr>
            <a:r>
              <a:rPr lang="en-US" dirty="0"/>
              <a:t>Reduction of wiring </a:t>
            </a:r>
          </a:p>
          <a:p>
            <a:pPr marL="742950" lvl="1" indent="-285750">
              <a:buFont typeface="Arial" panose="020B0604020202020204" pitchFamily="34" charset="0"/>
              <a:buChar char="•"/>
            </a:pPr>
            <a:r>
              <a:rPr lang="en-US" dirty="0"/>
              <a:t>Ability to control with modules/logic rather than wires and relays etc. </a:t>
            </a:r>
          </a:p>
          <a:p>
            <a:endParaRPr lang="en-US" dirty="0"/>
          </a:p>
        </p:txBody>
      </p:sp>
      <p:pic>
        <p:nvPicPr>
          <p:cNvPr id="5" name="Picture 4">
            <a:extLst>
              <a:ext uri="{FF2B5EF4-FFF2-40B4-BE49-F238E27FC236}">
                <a16:creationId xmlns:a16="http://schemas.microsoft.com/office/drawing/2014/main" id="{42A88FF6-B8D4-4BF9-8F35-3BDB58F8FFCA}"/>
              </a:ext>
            </a:extLst>
          </p:cNvPr>
          <p:cNvPicPr>
            <a:picLocks noChangeAspect="1"/>
          </p:cNvPicPr>
          <p:nvPr/>
        </p:nvPicPr>
        <p:blipFill>
          <a:blip r:embed="rId3"/>
          <a:stretch>
            <a:fillRect/>
          </a:stretch>
        </p:blipFill>
        <p:spPr>
          <a:xfrm>
            <a:off x="7580168" y="4078640"/>
            <a:ext cx="2669988" cy="2002491"/>
          </a:xfrm>
          <a:prstGeom prst="rect">
            <a:avLst/>
          </a:prstGeom>
        </p:spPr>
      </p:pic>
      <p:pic>
        <p:nvPicPr>
          <p:cNvPr id="6" name="Picture 5">
            <a:extLst>
              <a:ext uri="{FF2B5EF4-FFF2-40B4-BE49-F238E27FC236}">
                <a16:creationId xmlns:a16="http://schemas.microsoft.com/office/drawing/2014/main" id="{26FB702C-6DE3-492C-BDCC-379D758E1261}"/>
              </a:ext>
            </a:extLst>
          </p:cNvPr>
          <p:cNvPicPr>
            <a:picLocks noChangeAspect="1"/>
          </p:cNvPicPr>
          <p:nvPr/>
        </p:nvPicPr>
        <p:blipFill>
          <a:blip r:embed="rId4"/>
          <a:stretch>
            <a:fillRect/>
          </a:stretch>
        </p:blipFill>
        <p:spPr>
          <a:xfrm>
            <a:off x="4247777" y="3963194"/>
            <a:ext cx="2814432" cy="2155735"/>
          </a:xfrm>
          <a:prstGeom prst="rect">
            <a:avLst/>
          </a:prstGeom>
        </p:spPr>
      </p:pic>
      <p:pic>
        <p:nvPicPr>
          <p:cNvPr id="7" name="Picture 6">
            <a:extLst>
              <a:ext uri="{FF2B5EF4-FFF2-40B4-BE49-F238E27FC236}">
                <a16:creationId xmlns:a16="http://schemas.microsoft.com/office/drawing/2014/main" id="{C1114D37-35E0-4E12-A488-BDBEA5CD0C86}"/>
              </a:ext>
            </a:extLst>
          </p:cNvPr>
          <p:cNvPicPr>
            <a:picLocks noChangeAspect="1"/>
          </p:cNvPicPr>
          <p:nvPr/>
        </p:nvPicPr>
        <p:blipFill>
          <a:blip r:embed="rId5"/>
          <a:stretch>
            <a:fillRect/>
          </a:stretch>
        </p:blipFill>
        <p:spPr>
          <a:xfrm>
            <a:off x="4184939" y="2711960"/>
            <a:ext cx="2770094" cy="1019549"/>
          </a:xfrm>
          <a:prstGeom prst="rect">
            <a:avLst/>
          </a:prstGeom>
        </p:spPr>
      </p:pic>
      <p:pic>
        <p:nvPicPr>
          <p:cNvPr id="8" name="Picture 7">
            <a:extLst>
              <a:ext uri="{FF2B5EF4-FFF2-40B4-BE49-F238E27FC236}">
                <a16:creationId xmlns:a16="http://schemas.microsoft.com/office/drawing/2014/main" id="{53B6D8DA-2BE3-4E1D-A0A0-49C48999341A}"/>
              </a:ext>
            </a:extLst>
          </p:cNvPr>
          <p:cNvPicPr>
            <a:picLocks noChangeAspect="1"/>
          </p:cNvPicPr>
          <p:nvPr/>
        </p:nvPicPr>
        <p:blipFill>
          <a:blip r:embed="rId6"/>
          <a:stretch>
            <a:fillRect/>
          </a:stretch>
        </p:blipFill>
        <p:spPr>
          <a:xfrm>
            <a:off x="7424270" y="2679788"/>
            <a:ext cx="2825886" cy="1051721"/>
          </a:xfrm>
          <a:prstGeom prst="rect">
            <a:avLst/>
          </a:prstGeom>
        </p:spPr>
      </p:pic>
      <p:pic>
        <p:nvPicPr>
          <p:cNvPr id="9" name="Picture 8">
            <a:extLst>
              <a:ext uri="{FF2B5EF4-FFF2-40B4-BE49-F238E27FC236}">
                <a16:creationId xmlns:a16="http://schemas.microsoft.com/office/drawing/2014/main" id="{7F93EB1C-0E42-4684-95B3-70D050EEE75A}"/>
              </a:ext>
            </a:extLst>
          </p:cNvPr>
          <p:cNvPicPr>
            <a:picLocks noChangeAspect="1"/>
          </p:cNvPicPr>
          <p:nvPr/>
        </p:nvPicPr>
        <p:blipFill>
          <a:blip r:embed="rId7"/>
          <a:stretch>
            <a:fillRect/>
          </a:stretch>
        </p:blipFill>
        <p:spPr>
          <a:xfrm>
            <a:off x="4772025" y="761717"/>
            <a:ext cx="1710259" cy="1570940"/>
          </a:xfrm>
          <a:prstGeom prst="rect">
            <a:avLst/>
          </a:prstGeom>
        </p:spPr>
      </p:pic>
      <p:pic>
        <p:nvPicPr>
          <p:cNvPr id="10" name="Picture 9">
            <a:extLst>
              <a:ext uri="{FF2B5EF4-FFF2-40B4-BE49-F238E27FC236}">
                <a16:creationId xmlns:a16="http://schemas.microsoft.com/office/drawing/2014/main" id="{83FF7094-8EDE-4D7B-99D7-E2B47972CAEB}"/>
              </a:ext>
            </a:extLst>
          </p:cNvPr>
          <p:cNvPicPr>
            <a:picLocks noChangeAspect="1"/>
          </p:cNvPicPr>
          <p:nvPr/>
        </p:nvPicPr>
        <p:blipFill>
          <a:blip r:embed="rId8"/>
          <a:stretch>
            <a:fillRect/>
          </a:stretch>
        </p:blipFill>
        <p:spPr>
          <a:xfrm>
            <a:off x="8051799" y="761717"/>
            <a:ext cx="1643894" cy="1570940"/>
          </a:xfrm>
          <a:prstGeom prst="rect">
            <a:avLst/>
          </a:prstGeom>
        </p:spPr>
      </p:pic>
      <p:sp>
        <p:nvSpPr>
          <p:cNvPr id="12" name="TextBox 11">
            <a:extLst>
              <a:ext uri="{FF2B5EF4-FFF2-40B4-BE49-F238E27FC236}">
                <a16:creationId xmlns:a16="http://schemas.microsoft.com/office/drawing/2014/main" id="{2BB66D31-2779-4C26-802D-52FC8448B3A6}"/>
              </a:ext>
            </a:extLst>
          </p:cNvPr>
          <p:cNvSpPr txBox="1"/>
          <p:nvPr/>
        </p:nvSpPr>
        <p:spPr>
          <a:xfrm>
            <a:off x="4705871" y="272534"/>
            <a:ext cx="1728230" cy="369332"/>
          </a:xfrm>
          <a:prstGeom prst="rect">
            <a:avLst/>
          </a:prstGeom>
          <a:noFill/>
        </p:spPr>
        <p:txBody>
          <a:bodyPr wrap="none" rtlCol="0">
            <a:spAutoFit/>
          </a:bodyPr>
          <a:lstStyle/>
          <a:p>
            <a:r>
              <a:rPr lang="en-US" dirty="0"/>
              <a:t>POINT TO POINT</a:t>
            </a:r>
          </a:p>
        </p:txBody>
      </p:sp>
      <p:sp>
        <p:nvSpPr>
          <p:cNvPr id="15" name="TextBox 14">
            <a:extLst>
              <a:ext uri="{FF2B5EF4-FFF2-40B4-BE49-F238E27FC236}">
                <a16:creationId xmlns:a16="http://schemas.microsoft.com/office/drawing/2014/main" id="{C60F8906-A6FE-4468-995B-B301AA870D9A}"/>
              </a:ext>
            </a:extLst>
          </p:cNvPr>
          <p:cNvSpPr txBox="1"/>
          <p:nvPr/>
        </p:nvSpPr>
        <p:spPr>
          <a:xfrm>
            <a:off x="8009631" y="229920"/>
            <a:ext cx="1581587" cy="369332"/>
          </a:xfrm>
          <a:prstGeom prst="rect">
            <a:avLst/>
          </a:prstGeom>
          <a:noFill/>
        </p:spPr>
        <p:txBody>
          <a:bodyPr wrap="none" rtlCol="0">
            <a:spAutoFit/>
          </a:bodyPr>
          <a:lstStyle/>
          <a:p>
            <a:r>
              <a:rPr lang="en-US" dirty="0"/>
              <a:t>MULTIPLEXING</a:t>
            </a:r>
          </a:p>
        </p:txBody>
      </p:sp>
    </p:spTree>
    <p:extLst>
      <p:ext uri="{BB962C8B-B14F-4D97-AF65-F5344CB8AC3E}">
        <p14:creationId xmlns:p14="http://schemas.microsoft.com/office/powerpoint/2010/main" val="341505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285613"/>
            <a:ext cx="9008165" cy="1325563"/>
          </a:xfrm>
        </p:spPr>
        <p:txBody>
          <a:bodyPr anchor="ctr">
            <a:normAutofit/>
          </a:bodyPr>
          <a:lstStyle/>
          <a:p>
            <a:r>
              <a:rPr lang="en-US" dirty="0"/>
              <a:t>COMING SOON</a:t>
            </a:r>
          </a:p>
        </p:txBody>
      </p:sp>
      <p:pic>
        <p:nvPicPr>
          <p:cNvPr id="8" name="Picture 7">
            <a:extLst>
              <a:ext uri="{FF2B5EF4-FFF2-40B4-BE49-F238E27FC236}">
                <a16:creationId xmlns:a16="http://schemas.microsoft.com/office/drawing/2014/main" id="{F34F3FD3-CC6C-4570-8AB6-D5343CB7F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237007"/>
            <a:ext cx="5181600" cy="1528573"/>
          </a:xfrm>
          <a:prstGeom prst="rect">
            <a:avLst/>
          </a:prstGeom>
          <a:noFill/>
        </p:spPr>
      </p:pic>
      <p:sp>
        <p:nvSpPr>
          <p:cNvPr id="7" name="Content Placeholder 2"/>
          <p:cNvSpPr>
            <a:spLocks noGrp="1"/>
          </p:cNvSpPr>
          <p:nvPr>
            <p:ph sz="half" idx="2"/>
          </p:nvPr>
        </p:nvSpPr>
        <p:spPr>
          <a:xfrm>
            <a:off x="6172200" y="1825625"/>
            <a:ext cx="5181600" cy="4351338"/>
          </a:xfrm>
        </p:spPr>
        <p:txBody>
          <a:bodyPr>
            <a:normAutofit lnSpcReduction="10000"/>
          </a:bodyPr>
          <a:lstStyle/>
          <a:p>
            <a:r>
              <a:rPr lang="en-US" sz="2600" b="1" dirty="0"/>
              <a:t>Easier</a:t>
            </a:r>
            <a:r>
              <a:rPr lang="en-US" sz="2600" dirty="0"/>
              <a:t> software (and only one software program required) </a:t>
            </a:r>
          </a:p>
          <a:p>
            <a:r>
              <a:rPr lang="en-US" sz="2600" b="1" dirty="0"/>
              <a:t>Faster</a:t>
            </a:r>
            <a:r>
              <a:rPr lang="en-US" sz="2600" dirty="0"/>
              <a:t> development and throughput </a:t>
            </a:r>
          </a:p>
          <a:p>
            <a:r>
              <a:rPr lang="en-US" sz="2600" b="1" dirty="0"/>
              <a:t>Integrate</a:t>
            </a:r>
            <a:r>
              <a:rPr lang="en-US" sz="2600" dirty="0"/>
              <a:t> with your ERP system</a:t>
            </a:r>
          </a:p>
          <a:p>
            <a:r>
              <a:rPr lang="en-US" sz="2600" b="1" dirty="0"/>
              <a:t>Backwards compatible </a:t>
            </a:r>
            <a:r>
              <a:rPr lang="en-US" sz="2600" dirty="0"/>
              <a:t>with</a:t>
            </a:r>
            <a:r>
              <a:rPr lang="en-US" sz="2600" b="1" dirty="0"/>
              <a:t> e</a:t>
            </a:r>
            <a:r>
              <a:rPr lang="en-US" sz="2600" dirty="0"/>
              <a:t>xisting V-MUX and ES-Key modules</a:t>
            </a:r>
          </a:p>
          <a:p>
            <a:r>
              <a:rPr lang="en-US" sz="2600" b="1" dirty="0"/>
              <a:t>Choice</a:t>
            </a:r>
            <a:r>
              <a:rPr lang="en-US" sz="2600" dirty="0"/>
              <a:t> the use of </a:t>
            </a:r>
            <a:r>
              <a:rPr lang="en-US" sz="2600" dirty="0" err="1"/>
              <a:t>UltraView</a:t>
            </a:r>
            <a:r>
              <a:rPr lang="en-US" sz="2600" dirty="0"/>
              <a:t> and Vista displays</a:t>
            </a:r>
          </a:p>
          <a:p>
            <a:r>
              <a:rPr lang="en-US" sz="2600" b="1" dirty="0"/>
              <a:t>Diagnostics </a:t>
            </a:r>
            <a:r>
              <a:rPr lang="en-US" sz="2600" dirty="0"/>
              <a:t>and reporting</a:t>
            </a:r>
            <a:endParaRPr lang="en-US" sz="2600" b="1" dirty="0"/>
          </a:p>
        </p:txBody>
      </p:sp>
    </p:spTree>
    <p:extLst>
      <p:ext uri="{BB962C8B-B14F-4D97-AF65-F5344CB8AC3E}">
        <p14:creationId xmlns:p14="http://schemas.microsoft.com/office/powerpoint/2010/main" val="4220101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4F0093-D05C-4F72-9564-B77C76885B03}"/>
              </a:ext>
            </a:extLst>
          </p:cNvPr>
          <p:cNvSpPr>
            <a:spLocks noGrp="1"/>
          </p:cNvSpPr>
          <p:nvPr>
            <p:ph type="title"/>
          </p:nvPr>
        </p:nvSpPr>
        <p:spPr>
          <a:xfrm>
            <a:off x="389165" y="1334180"/>
            <a:ext cx="10515600" cy="2852737"/>
          </a:xfrm>
        </p:spPr>
        <p:txBody>
          <a:bodyPr/>
          <a:lstStyle/>
          <a:p>
            <a:r>
              <a:rPr lang="en-US" dirty="0"/>
              <a:t>LET’S TAKE A LOOK…</a:t>
            </a:r>
          </a:p>
        </p:txBody>
      </p:sp>
      <p:sp>
        <p:nvSpPr>
          <p:cNvPr id="6" name="Text Placeholder 5">
            <a:extLst>
              <a:ext uri="{FF2B5EF4-FFF2-40B4-BE49-F238E27FC236}">
                <a16:creationId xmlns:a16="http://schemas.microsoft.com/office/drawing/2014/main" id="{E17DB2A7-136D-44AF-B5FC-50A157483F0B}"/>
              </a:ext>
            </a:extLst>
          </p:cNvPr>
          <p:cNvSpPr>
            <a:spLocks noGrp="1"/>
          </p:cNvSpPr>
          <p:nvPr>
            <p:ph type="body" idx="1"/>
          </p:nvPr>
        </p:nvSpPr>
        <p:spPr>
          <a:xfrm>
            <a:off x="8726715" y="2939482"/>
            <a:ext cx="2923721" cy="1172255"/>
          </a:xfrm>
          <a:solidFill>
            <a:schemeClr val="tx1"/>
          </a:solidFill>
          <a:ln w="57150">
            <a:noFill/>
          </a:ln>
        </p:spPr>
        <p:txBody>
          <a:bodyPr/>
          <a:lstStyle/>
          <a:p>
            <a:pPr algn="ctr"/>
            <a:br>
              <a:rPr lang="en-US" dirty="0">
                <a:solidFill>
                  <a:schemeClr val="bg1"/>
                </a:solidFill>
                <a:hlinkClick r:id="rId2" action="ppaction://hlinkfile">
                  <a:extLst>
                    <a:ext uri="{A12FA001-AC4F-418D-AE19-62706E023703}">
                      <ahyp:hlinkClr xmlns:ahyp="http://schemas.microsoft.com/office/drawing/2018/hyperlinkcolor" val="tx"/>
                    </a:ext>
                  </a:extLst>
                </a:hlinkClick>
              </a:rPr>
            </a:br>
            <a:r>
              <a:rPr lang="en-US" dirty="0">
                <a:solidFill>
                  <a:schemeClr val="bg1"/>
                </a:solidFill>
                <a:hlinkClick r:id="rId2" action="ppaction://hlinkfile">
                  <a:extLst>
                    <a:ext uri="{A12FA001-AC4F-418D-AE19-62706E023703}">
                      <ahyp:hlinkClr xmlns:ahyp="http://schemas.microsoft.com/office/drawing/2018/hyperlinkcolor" val="tx"/>
                    </a:ext>
                  </a:extLst>
                </a:hlinkClick>
              </a:rPr>
              <a:t>CLICK TO START</a:t>
            </a:r>
            <a:endParaRPr lang="en-US" dirty="0">
              <a:solidFill>
                <a:schemeClr val="bg1"/>
              </a:solidFill>
            </a:endParaRPr>
          </a:p>
        </p:txBody>
      </p:sp>
    </p:spTree>
    <p:extLst>
      <p:ext uri="{BB962C8B-B14F-4D97-AF65-F5344CB8AC3E}">
        <p14:creationId xmlns:p14="http://schemas.microsoft.com/office/powerpoint/2010/main" val="21082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AA3FB1-D2BB-4C93-9F17-C1AD96BC7E7C}"/>
              </a:ext>
            </a:extLst>
          </p:cNvPr>
          <p:cNvSpPr>
            <a:spLocks noGrp="1"/>
          </p:cNvSpPr>
          <p:nvPr>
            <p:ph type="title"/>
          </p:nvPr>
        </p:nvSpPr>
        <p:spPr/>
        <p:txBody>
          <a:bodyPr/>
          <a:lstStyle/>
          <a:p>
            <a:r>
              <a:rPr lang="en-US" dirty="0"/>
              <a:t>EXAMPLES</a:t>
            </a:r>
          </a:p>
        </p:txBody>
      </p:sp>
      <p:pic>
        <p:nvPicPr>
          <p:cNvPr id="6" name="Picture 5">
            <a:extLst>
              <a:ext uri="{FF2B5EF4-FFF2-40B4-BE49-F238E27FC236}">
                <a16:creationId xmlns:a16="http://schemas.microsoft.com/office/drawing/2014/main" id="{BC1FDF0D-B986-4C11-A3C1-F3C58C6B0E80}"/>
              </a:ext>
            </a:extLst>
          </p:cNvPr>
          <p:cNvPicPr>
            <a:picLocks noChangeAspect="1"/>
          </p:cNvPicPr>
          <p:nvPr/>
        </p:nvPicPr>
        <p:blipFill>
          <a:blip r:embed="rId2"/>
          <a:stretch>
            <a:fillRect/>
          </a:stretch>
        </p:blipFill>
        <p:spPr>
          <a:xfrm>
            <a:off x="451660" y="3914774"/>
            <a:ext cx="4811231" cy="2037826"/>
          </a:xfrm>
          <a:prstGeom prst="rect">
            <a:avLst/>
          </a:prstGeom>
        </p:spPr>
      </p:pic>
      <p:pic>
        <p:nvPicPr>
          <p:cNvPr id="8" name="Picture 7">
            <a:extLst>
              <a:ext uri="{FF2B5EF4-FFF2-40B4-BE49-F238E27FC236}">
                <a16:creationId xmlns:a16="http://schemas.microsoft.com/office/drawing/2014/main" id="{FE1871A6-ABE6-4D90-B681-27C0152249D9}"/>
              </a:ext>
            </a:extLst>
          </p:cNvPr>
          <p:cNvPicPr>
            <a:picLocks noChangeAspect="1"/>
          </p:cNvPicPr>
          <p:nvPr/>
        </p:nvPicPr>
        <p:blipFill>
          <a:blip r:embed="rId3"/>
          <a:stretch>
            <a:fillRect/>
          </a:stretch>
        </p:blipFill>
        <p:spPr>
          <a:xfrm>
            <a:off x="326491" y="2149355"/>
            <a:ext cx="5743353" cy="2054913"/>
          </a:xfrm>
          <a:prstGeom prst="rect">
            <a:avLst/>
          </a:prstGeom>
        </p:spPr>
      </p:pic>
      <p:pic>
        <p:nvPicPr>
          <p:cNvPr id="9" name="Picture 8">
            <a:extLst>
              <a:ext uri="{FF2B5EF4-FFF2-40B4-BE49-F238E27FC236}">
                <a16:creationId xmlns:a16="http://schemas.microsoft.com/office/drawing/2014/main" id="{89D675C0-D21E-497C-B46B-44F4DA008432}"/>
              </a:ext>
            </a:extLst>
          </p:cNvPr>
          <p:cNvPicPr>
            <a:picLocks noChangeAspect="1"/>
          </p:cNvPicPr>
          <p:nvPr/>
        </p:nvPicPr>
        <p:blipFill>
          <a:blip r:embed="rId4"/>
          <a:stretch>
            <a:fillRect/>
          </a:stretch>
        </p:blipFill>
        <p:spPr>
          <a:xfrm>
            <a:off x="4435354" y="309511"/>
            <a:ext cx="3601321" cy="1880795"/>
          </a:xfrm>
          <a:prstGeom prst="rect">
            <a:avLst/>
          </a:prstGeom>
        </p:spPr>
      </p:pic>
      <p:pic>
        <p:nvPicPr>
          <p:cNvPr id="10" name="Picture 9">
            <a:extLst>
              <a:ext uri="{FF2B5EF4-FFF2-40B4-BE49-F238E27FC236}">
                <a16:creationId xmlns:a16="http://schemas.microsoft.com/office/drawing/2014/main" id="{5FC5715C-3D93-4509-8F91-7233BF401F93}"/>
              </a:ext>
            </a:extLst>
          </p:cNvPr>
          <p:cNvPicPr>
            <a:picLocks noChangeAspect="1"/>
          </p:cNvPicPr>
          <p:nvPr/>
        </p:nvPicPr>
        <p:blipFill>
          <a:blip r:embed="rId5"/>
          <a:stretch>
            <a:fillRect/>
          </a:stretch>
        </p:blipFill>
        <p:spPr>
          <a:xfrm>
            <a:off x="8118944" y="2645857"/>
            <a:ext cx="3934721" cy="1871618"/>
          </a:xfrm>
          <a:prstGeom prst="rect">
            <a:avLst/>
          </a:prstGeom>
        </p:spPr>
      </p:pic>
      <p:pic>
        <p:nvPicPr>
          <p:cNvPr id="11" name="Picture 10">
            <a:extLst>
              <a:ext uri="{FF2B5EF4-FFF2-40B4-BE49-F238E27FC236}">
                <a16:creationId xmlns:a16="http://schemas.microsoft.com/office/drawing/2014/main" id="{88B91D4F-C4EF-48EA-A647-CD08C48A36BB}"/>
              </a:ext>
            </a:extLst>
          </p:cNvPr>
          <p:cNvPicPr>
            <a:picLocks noChangeAspect="1"/>
          </p:cNvPicPr>
          <p:nvPr/>
        </p:nvPicPr>
        <p:blipFill rotWithShape="1">
          <a:blip r:embed="rId6"/>
          <a:srcRect r="37045"/>
          <a:stretch/>
        </p:blipFill>
        <p:spPr>
          <a:xfrm>
            <a:off x="5660762" y="4211493"/>
            <a:ext cx="2893420" cy="2424334"/>
          </a:xfrm>
          <a:prstGeom prst="rect">
            <a:avLst/>
          </a:prstGeom>
        </p:spPr>
      </p:pic>
      <p:pic>
        <p:nvPicPr>
          <p:cNvPr id="12" name="Picture 11">
            <a:extLst>
              <a:ext uri="{FF2B5EF4-FFF2-40B4-BE49-F238E27FC236}">
                <a16:creationId xmlns:a16="http://schemas.microsoft.com/office/drawing/2014/main" id="{8AEEF403-49E2-429D-97E1-4214DBF11943}"/>
              </a:ext>
            </a:extLst>
          </p:cNvPr>
          <p:cNvPicPr>
            <a:picLocks noChangeAspect="1"/>
          </p:cNvPicPr>
          <p:nvPr/>
        </p:nvPicPr>
        <p:blipFill>
          <a:blip r:embed="rId7"/>
          <a:stretch>
            <a:fillRect/>
          </a:stretch>
        </p:blipFill>
        <p:spPr>
          <a:xfrm>
            <a:off x="6636139" y="2912547"/>
            <a:ext cx="1620679" cy="925320"/>
          </a:xfrm>
          <a:prstGeom prst="rect">
            <a:avLst/>
          </a:prstGeom>
        </p:spPr>
      </p:pic>
      <p:pic>
        <p:nvPicPr>
          <p:cNvPr id="13" name="Picture 12">
            <a:extLst>
              <a:ext uri="{FF2B5EF4-FFF2-40B4-BE49-F238E27FC236}">
                <a16:creationId xmlns:a16="http://schemas.microsoft.com/office/drawing/2014/main" id="{D0871D71-E9F8-4605-BB7A-EA2B85C20035}"/>
              </a:ext>
            </a:extLst>
          </p:cNvPr>
          <p:cNvPicPr>
            <a:picLocks noChangeAspect="1"/>
          </p:cNvPicPr>
          <p:nvPr/>
        </p:nvPicPr>
        <p:blipFill>
          <a:blip r:embed="rId8"/>
          <a:stretch>
            <a:fillRect/>
          </a:stretch>
        </p:blipFill>
        <p:spPr>
          <a:xfrm>
            <a:off x="7946962" y="521171"/>
            <a:ext cx="1214439" cy="1071564"/>
          </a:xfrm>
          <a:prstGeom prst="rect">
            <a:avLst/>
          </a:prstGeom>
        </p:spPr>
      </p:pic>
      <p:pic>
        <p:nvPicPr>
          <p:cNvPr id="14" name="Picture 13">
            <a:extLst>
              <a:ext uri="{FF2B5EF4-FFF2-40B4-BE49-F238E27FC236}">
                <a16:creationId xmlns:a16="http://schemas.microsoft.com/office/drawing/2014/main" id="{074AD8C3-16CB-46F9-BDBC-9B67E0E50394}"/>
              </a:ext>
            </a:extLst>
          </p:cNvPr>
          <p:cNvPicPr>
            <a:picLocks noChangeAspect="1"/>
          </p:cNvPicPr>
          <p:nvPr/>
        </p:nvPicPr>
        <p:blipFill>
          <a:blip r:embed="rId9"/>
          <a:stretch>
            <a:fillRect/>
          </a:stretch>
        </p:blipFill>
        <p:spPr>
          <a:xfrm>
            <a:off x="8952053" y="4894720"/>
            <a:ext cx="1671779" cy="1057880"/>
          </a:xfrm>
          <a:prstGeom prst="rect">
            <a:avLst/>
          </a:prstGeom>
        </p:spPr>
      </p:pic>
    </p:spTree>
    <p:extLst>
      <p:ext uri="{BB962C8B-B14F-4D97-AF65-F5344CB8AC3E}">
        <p14:creationId xmlns:p14="http://schemas.microsoft.com/office/powerpoint/2010/main" val="479331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691" y="57549"/>
            <a:ext cx="10515600" cy="1325563"/>
          </a:xfrm>
        </p:spPr>
        <p:txBody>
          <a:bodyPr/>
          <a:lstStyle/>
          <a:p>
            <a:r>
              <a:rPr lang="en-US" dirty="0"/>
              <a:t>Multiplexing Systems</a:t>
            </a:r>
          </a:p>
        </p:txBody>
      </p:sp>
      <p:sp>
        <p:nvSpPr>
          <p:cNvPr id="6" name="AutoShape 18" descr="Image result for bi directional secure icon transparen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5" name="Rectangle 64"/>
          <p:cNvSpPr/>
          <p:nvPr/>
        </p:nvSpPr>
        <p:spPr>
          <a:xfrm>
            <a:off x="6380171" y="2060942"/>
            <a:ext cx="3366942" cy="1569660"/>
          </a:xfrm>
          <a:prstGeom prst="rect">
            <a:avLst/>
          </a:prstGeom>
        </p:spPr>
        <p:txBody>
          <a:bodyPr wrap="square">
            <a:spAutoFit/>
          </a:bodyPr>
          <a:lstStyle/>
          <a:p>
            <a:pPr marL="227013" lvl="1" defTabSz="914421">
              <a:spcAft>
                <a:spcPts val="1200"/>
              </a:spcAft>
            </a:pPr>
            <a:r>
              <a:rPr lang="en-US" sz="2000" b="1" dirty="0">
                <a:solidFill>
                  <a:srgbClr val="1F60A9"/>
                </a:solidFill>
                <a:latin typeface="Calibri" pitchFamily="34" charset="0"/>
              </a:rPr>
              <a:t>Peer-to-peer (V-mux)</a:t>
            </a:r>
          </a:p>
          <a:p>
            <a:pPr marL="398463" lvl="1" indent="-171450" defTabSz="914421">
              <a:spcAft>
                <a:spcPts val="1200"/>
              </a:spcAft>
              <a:buFont typeface="Wingdings" panose="05000000000000000000" pitchFamily="2" charset="2"/>
              <a:buChar char="ü"/>
            </a:pPr>
            <a:r>
              <a:rPr lang="en-US" sz="1400" dirty="0">
                <a:solidFill>
                  <a:srgbClr val="1F60A9"/>
                </a:solidFill>
                <a:latin typeface="Calibri" pitchFamily="34" charset="0"/>
              </a:rPr>
              <a:t>Each module contains its own system file</a:t>
            </a:r>
          </a:p>
          <a:p>
            <a:pPr marL="398463" lvl="1" indent="-171450" defTabSz="914421">
              <a:spcAft>
                <a:spcPts val="1200"/>
              </a:spcAft>
              <a:buFont typeface="Wingdings" panose="05000000000000000000" pitchFamily="2" charset="2"/>
              <a:buChar char="ü"/>
            </a:pPr>
            <a:r>
              <a:rPr lang="en-US" sz="1400" dirty="0">
                <a:solidFill>
                  <a:srgbClr val="1F60A9"/>
                </a:solidFill>
                <a:latin typeface="Calibri" pitchFamily="34" charset="0"/>
              </a:rPr>
              <a:t>Each module only communicates with its peer modules</a:t>
            </a:r>
          </a:p>
        </p:txBody>
      </p:sp>
      <p:sp>
        <p:nvSpPr>
          <p:cNvPr id="66" name="Content Placeholder 2"/>
          <p:cNvSpPr>
            <a:spLocks noGrp="1"/>
          </p:cNvSpPr>
          <p:nvPr>
            <p:ph idx="1"/>
          </p:nvPr>
        </p:nvSpPr>
        <p:spPr>
          <a:xfrm>
            <a:off x="1870075" y="1241278"/>
            <a:ext cx="8418784" cy="966671"/>
          </a:xfrm>
        </p:spPr>
        <p:txBody>
          <a:bodyPr/>
          <a:lstStyle/>
          <a:p>
            <a:r>
              <a:rPr lang="en-US" altLang="en-US" sz="2000" dirty="0"/>
              <a:t>Our multiplex systems use peer-to-peer and master/slave</a:t>
            </a:r>
          </a:p>
          <a:p>
            <a:pPr marL="457200" lvl="1" indent="0">
              <a:buNone/>
            </a:pPr>
            <a:endParaRPr lang="en-US" altLang="en-US" sz="2000" b="1" dirty="0">
              <a:solidFill>
                <a:srgbClr val="00B050"/>
              </a:solidFill>
            </a:endParaRPr>
          </a:p>
        </p:txBody>
      </p:sp>
      <p:sp>
        <p:nvSpPr>
          <p:cNvPr id="67" name="Rectangle 66"/>
          <p:cNvSpPr/>
          <p:nvPr/>
        </p:nvSpPr>
        <p:spPr>
          <a:xfrm>
            <a:off x="2326718" y="2060942"/>
            <a:ext cx="3366942" cy="1569660"/>
          </a:xfrm>
          <a:prstGeom prst="rect">
            <a:avLst/>
          </a:prstGeom>
        </p:spPr>
        <p:txBody>
          <a:bodyPr wrap="square">
            <a:spAutoFit/>
          </a:bodyPr>
          <a:lstStyle/>
          <a:p>
            <a:pPr marL="227013" lvl="1" defTabSz="914421">
              <a:spcAft>
                <a:spcPts val="1200"/>
              </a:spcAft>
            </a:pPr>
            <a:r>
              <a:rPr lang="en-US" sz="2000" b="1" dirty="0">
                <a:solidFill>
                  <a:srgbClr val="1F60A9"/>
                </a:solidFill>
                <a:latin typeface="Calibri" pitchFamily="34" charset="0"/>
              </a:rPr>
              <a:t>Master/slave (ES-Key)</a:t>
            </a:r>
          </a:p>
          <a:p>
            <a:pPr marL="398463" lvl="1" indent="-171450" defTabSz="914421">
              <a:spcAft>
                <a:spcPts val="1200"/>
              </a:spcAft>
              <a:buFont typeface="Wingdings" panose="05000000000000000000" pitchFamily="2" charset="2"/>
              <a:buChar char="ü"/>
            </a:pPr>
            <a:r>
              <a:rPr lang="en-US" sz="1400" dirty="0">
                <a:solidFill>
                  <a:srgbClr val="1F60A9"/>
                </a:solidFill>
                <a:latin typeface="Calibri" pitchFamily="34" charset="0"/>
              </a:rPr>
              <a:t>Only the master module contains the system file (database)</a:t>
            </a:r>
          </a:p>
          <a:p>
            <a:pPr marL="398463" lvl="1" indent="-171450" defTabSz="914421">
              <a:spcAft>
                <a:spcPts val="1200"/>
              </a:spcAft>
              <a:buFont typeface="Wingdings" panose="05000000000000000000" pitchFamily="2" charset="2"/>
              <a:buChar char="ü"/>
            </a:pPr>
            <a:r>
              <a:rPr lang="en-US" sz="1400" dirty="0">
                <a:solidFill>
                  <a:srgbClr val="1F60A9"/>
                </a:solidFill>
                <a:latin typeface="Calibri" pitchFamily="34" charset="0"/>
              </a:rPr>
              <a:t>Each module communicates only with the master module</a:t>
            </a:r>
          </a:p>
        </p:txBody>
      </p:sp>
      <p:pic>
        <p:nvPicPr>
          <p:cNvPr id="68" name="Picture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0462" y="4142106"/>
            <a:ext cx="1548387" cy="1548387"/>
          </a:xfrm>
          <a:prstGeom prst="rect">
            <a:avLst/>
          </a:prstGeom>
        </p:spPr>
      </p:pic>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1111" y="3891799"/>
            <a:ext cx="1978156" cy="1978156"/>
          </a:xfrm>
          <a:prstGeom prst="rect">
            <a:avLst/>
          </a:prstGeom>
        </p:spPr>
      </p:pic>
      <p:sp>
        <p:nvSpPr>
          <p:cNvPr id="75" name="Title 4"/>
          <p:cNvSpPr txBox="1">
            <a:spLocks/>
          </p:cNvSpPr>
          <p:nvPr/>
        </p:nvSpPr>
        <p:spPr bwMode="auto">
          <a:xfrm>
            <a:off x="4480957" y="1611176"/>
            <a:ext cx="821772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400" b="1" kern="1200">
                <a:solidFill>
                  <a:schemeClr val="bg1"/>
                </a:solidFill>
                <a:latin typeface="Arial"/>
                <a:ea typeface="ＭＳ Ｐゴシック" pitchFamily="-107" charset="-128"/>
                <a:cs typeface="Arial"/>
              </a:defRPr>
            </a:lvl1pPr>
            <a:lvl2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2pPr>
            <a:lvl3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3pPr>
            <a:lvl4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4pPr>
            <a:lvl5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5pPr>
            <a:lvl6pPr marL="4572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6pPr>
            <a:lvl7pPr marL="9144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7pPr>
            <a:lvl8pPr marL="13716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8pPr>
            <a:lvl9pPr marL="18288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9pPr>
          </a:lstStyle>
          <a:p>
            <a:r>
              <a:rPr lang="en-US" dirty="0">
                <a:solidFill>
                  <a:srgbClr val="1F60A9"/>
                </a:solidFill>
              </a:rPr>
              <a:t>Current systems</a:t>
            </a:r>
          </a:p>
        </p:txBody>
      </p:sp>
    </p:spTree>
    <p:extLst>
      <p:ext uri="{BB962C8B-B14F-4D97-AF65-F5344CB8AC3E}">
        <p14:creationId xmlns:p14="http://schemas.microsoft.com/office/powerpoint/2010/main" val="596579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B79C-5079-4685-B9FB-1CA7BC06C1A0}"/>
              </a:ext>
            </a:extLst>
          </p:cNvPr>
          <p:cNvSpPr>
            <a:spLocks noGrp="1"/>
          </p:cNvSpPr>
          <p:nvPr>
            <p:ph type="title"/>
          </p:nvPr>
        </p:nvSpPr>
        <p:spPr>
          <a:xfrm>
            <a:off x="617598" y="360363"/>
            <a:ext cx="10515600" cy="1325563"/>
          </a:xfrm>
        </p:spPr>
        <p:txBody>
          <a:bodyPr/>
          <a:lstStyle/>
          <a:p>
            <a:r>
              <a:rPr lang="en-US" dirty="0"/>
              <a:t>COMMUNICATION METHODS</a:t>
            </a:r>
          </a:p>
        </p:txBody>
      </p:sp>
      <p:sp>
        <p:nvSpPr>
          <p:cNvPr id="6" name="Text Placeholder 5">
            <a:extLst>
              <a:ext uri="{FF2B5EF4-FFF2-40B4-BE49-F238E27FC236}">
                <a16:creationId xmlns:a16="http://schemas.microsoft.com/office/drawing/2014/main" id="{1CEBB690-0E9E-4197-AF4D-F2F1D2FB7F27}"/>
              </a:ext>
            </a:extLst>
          </p:cNvPr>
          <p:cNvSpPr>
            <a:spLocks noGrp="1"/>
          </p:cNvSpPr>
          <p:nvPr>
            <p:ph type="body" idx="1"/>
          </p:nvPr>
        </p:nvSpPr>
        <p:spPr/>
        <p:txBody>
          <a:bodyPr/>
          <a:lstStyle/>
          <a:p>
            <a:r>
              <a:rPr lang="en-US" dirty="0"/>
              <a:t>J1939 (ES-KEY)</a:t>
            </a:r>
          </a:p>
        </p:txBody>
      </p:sp>
      <p:sp>
        <p:nvSpPr>
          <p:cNvPr id="7" name="Content Placeholder 6">
            <a:extLst>
              <a:ext uri="{FF2B5EF4-FFF2-40B4-BE49-F238E27FC236}">
                <a16:creationId xmlns:a16="http://schemas.microsoft.com/office/drawing/2014/main" id="{FE153BE2-ED3F-47BB-981A-73D9440EC642}"/>
              </a:ext>
            </a:extLst>
          </p:cNvPr>
          <p:cNvSpPr>
            <a:spLocks noGrp="1"/>
          </p:cNvSpPr>
          <p:nvPr>
            <p:ph sz="half" idx="2"/>
          </p:nvPr>
        </p:nvSpPr>
        <p:spPr/>
        <p:txBody>
          <a:bodyPr>
            <a:normAutofit fontScale="92500" lnSpcReduction="20000"/>
          </a:bodyPr>
          <a:lstStyle/>
          <a:p>
            <a:r>
              <a:rPr lang="en-US" dirty="0"/>
              <a:t>SAE Industry Standard for Vehicle Bus communication including engine, transmission, and ABS brake messages</a:t>
            </a:r>
          </a:p>
          <a:p>
            <a:r>
              <a:rPr lang="en-US" dirty="0"/>
              <a:t>Speeds up to 250kbit/s baud rate but operates in real time</a:t>
            </a:r>
          </a:p>
          <a:p>
            <a:r>
              <a:rPr lang="en-US" dirty="0"/>
              <a:t>Distance up to 40m main</a:t>
            </a:r>
          </a:p>
          <a:p>
            <a:r>
              <a:rPr lang="en-US" dirty="0"/>
              <a:t>Distance of 1m for branch</a:t>
            </a:r>
          </a:p>
          <a:p>
            <a:r>
              <a:rPr lang="en-US" dirty="0"/>
              <a:t>Compatible with third party devices that use CAN communication</a:t>
            </a:r>
          </a:p>
        </p:txBody>
      </p:sp>
      <p:sp>
        <p:nvSpPr>
          <p:cNvPr id="8" name="Text Placeholder 7">
            <a:extLst>
              <a:ext uri="{FF2B5EF4-FFF2-40B4-BE49-F238E27FC236}">
                <a16:creationId xmlns:a16="http://schemas.microsoft.com/office/drawing/2014/main" id="{79F6D567-CE69-435F-B8AF-F3B3BFCB4C77}"/>
              </a:ext>
            </a:extLst>
          </p:cNvPr>
          <p:cNvSpPr>
            <a:spLocks noGrp="1"/>
          </p:cNvSpPr>
          <p:nvPr>
            <p:ph type="body" sz="quarter" idx="3"/>
          </p:nvPr>
        </p:nvSpPr>
        <p:spPr/>
        <p:txBody>
          <a:bodyPr/>
          <a:lstStyle/>
          <a:p>
            <a:r>
              <a:rPr lang="en-US" dirty="0"/>
              <a:t>RS485 (V-MUX)</a:t>
            </a:r>
          </a:p>
        </p:txBody>
      </p:sp>
      <p:sp>
        <p:nvSpPr>
          <p:cNvPr id="9" name="Content Placeholder 8">
            <a:extLst>
              <a:ext uri="{FF2B5EF4-FFF2-40B4-BE49-F238E27FC236}">
                <a16:creationId xmlns:a16="http://schemas.microsoft.com/office/drawing/2014/main" id="{71C5B3E2-B06F-4F76-B61F-88A06E4F7A72}"/>
              </a:ext>
            </a:extLst>
          </p:cNvPr>
          <p:cNvSpPr>
            <a:spLocks noGrp="1"/>
          </p:cNvSpPr>
          <p:nvPr>
            <p:ph sz="quarter" idx="4"/>
          </p:nvPr>
        </p:nvSpPr>
        <p:spPr/>
        <p:txBody>
          <a:bodyPr>
            <a:normAutofit fontScale="92500" lnSpcReduction="20000"/>
          </a:bodyPr>
          <a:lstStyle/>
          <a:p>
            <a:r>
              <a:rPr lang="en-US" dirty="0"/>
              <a:t>Data rate: 9.6kbit/s</a:t>
            </a:r>
          </a:p>
          <a:p>
            <a:r>
              <a:rPr lang="en-US" dirty="0"/>
              <a:t>Distance up to 100m (</a:t>
            </a:r>
            <a:r>
              <a:rPr lang="en-US" dirty="0">
                <a:highlight>
                  <a:srgbClr val="FFFF00"/>
                </a:highlight>
              </a:rPr>
              <a:t>300ft</a:t>
            </a:r>
            <a:r>
              <a:rPr lang="en-US" dirty="0"/>
              <a:t>)</a:t>
            </a:r>
          </a:p>
          <a:p>
            <a:r>
              <a:rPr lang="en-US" dirty="0"/>
              <a:t>Not a whole lot of third-party systems so have to convert everything over to CAN</a:t>
            </a:r>
          </a:p>
          <a:p>
            <a:endParaRPr lang="en-US" dirty="0"/>
          </a:p>
        </p:txBody>
      </p:sp>
    </p:spTree>
    <p:extLst>
      <p:ext uri="{BB962C8B-B14F-4D97-AF65-F5344CB8AC3E}">
        <p14:creationId xmlns:p14="http://schemas.microsoft.com/office/powerpoint/2010/main" val="424634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832221"/>
            <a:ext cx="11011710" cy="400050"/>
          </a:xfrm>
        </p:spPr>
        <p:txBody>
          <a:bodyPr>
            <a:normAutofit fontScale="90000"/>
          </a:bodyPr>
          <a:lstStyle/>
          <a:p>
            <a:r>
              <a:rPr lang="en-US" dirty="0">
                <a:solidFill>
                  <a:srgbClr val="1F60A9"/>
                </a:solidFill>
              </a:rPr>
              <a:t>V-MUX and ES-Key systems are merging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328" y="1622552"/>
            <a:ext cx="8406350" cy="3038129"/>
          </a:xfrm>
          <a:prstGeom prst="rect">
            <a:avLst/>
          </a:prstGeom>
        </p:spPr>
      </p:pic>
      <p:sp>
        <p:nvSpPr>
          <p:cNvPr id="4" name="Rectangle 3"/>
          <p:cNvSpPr/>
          <p:nvPr/>
        </p:nvSpPr>
        <p:spPr>
          <a:xfrm>
            <a:off x="574766" y="2514400"/>
            <a:ext cx="5212079" cy="1769715"/>
          </a:xfrm>
          <a:prstGeom prst="rect">
            <a:avLst/>
          </a:prstGeom>
        </p:spPr>
        <p:txBody>
          <a:bodyPr wrap="square">
            <a:spAutoFit/>
          </a:bodyPr>
          <a:lstStyle/>
          <a:p>
            <a:pPr marL="398463" lvl="1" indent="-171450" defTabSz="914421">
              <a:spcAft>
                <a:spcPts val="600"/>
              </a:spcAft>
              <a:buFont typeface="Wingdings" panose="05000000000000000000" pitchFamily="2" charset="2"/>
              <a:buChar char="ü"/>
            </a:pPr>
            <a:r>
              <a:rPr lang="en-US" sz="1400" dirty="0">
                <a:latin typeface="Calibri" pitchFamily="34" charset="0"/>
              </a:rPr>
              <a:t>Peer-to-Peer network</a:t>
            </a:r>
          </a:p>
          <a:p>
            <a:pPr marL="512763" lvl="1" indent="-285750" defTabSz="914421">
              <a:spcAft>
                <a:spcPts val="600"/>
              </a:spcAft>
              <a:buBlip>
                <a:blip r:embed="rId3"/>
              </a:buBlip>
            </a:pPr>
            <a:r>
              <a:rPr lang="en-US" sz="1400" dirty="0">
                <a:latin typeface="Calibri" pitchFamily="34" charset="0"/>
              </a:rPr>
              <a:t>RS-485 communication</a:t>
            </a:r>
          </a:p>
          <a:p>
            <a:pPr marL="512763" lvl="1" indent="-285750" defTabSz="914421">
              <a:spcAft>
                <a:spcPts val="600"/>
              </a:spcAft>
              <a:buBlip>
                <a:blip r:embed="rId3"/>
              </a:buBlip>
            </a:pPr>
            <a:r>
              <a:rPr lang="en-US" sz="1400" dirty="0">
                <a:latin typeface="Calibri" pitchFamily="34" charset="0"/>
              </a:rPr>
              <a:t>Each module must be programmed with its own design file</a:t>
            </a:r>
          </a:p>
          <a:p>
            <a:pPr marL="398463" lvl="1" indent="-171450" defTabSz="914421">
              <a:spcAft>
                <a:spcPts val="600"/>
              </a:spcAft>
              <a:buFont typeface="Wingdings" panose="05000000000000000000" pitchFamily="2" charset="2"/>
              <a:buChar char="ü"/>
            </a:pPr>
            <a:r>
              <a:rPr lang="en-US" sz="1400" dirty="0">
                <a:latin typeface="Calibri" pitchFamily="34" charset="0"/>
              </a:rPr>
              <a:t>Each module only communicates with its peer modules</a:t>
            </a:r>
          </a:p>
          <a:p>
            <a:pPr marL="512763" lvl="1" indent="-285750" defTabSz="914421">
              <a:spcAft>
                <a:spcPts val="600"/>
              </a:spcAft>
              <a:buBlip>
                <a:blip r:embed="rId3"/>
              </a:buBlip>
            </a:pPr>
            <a:r>
              <a:rPr lang="en-US" sz="1400" dirty="0">
                <a:latin typeface="Calibri" pitchFamily="34" charset="0"/>
              </a:rPr>
              <a:t>Three programs: mux configurator, downloader, diagnostics</a:t>
            </a:r>
          </a:p>
          <a:p>
            <a:pPr marL="398463" lvl="1" indent="-171450" defTabSz="914421">
              <a:spcAft>
                <a:spcPts val="1200"/>
              </a:spcAft>
              <a:buFont typeface="Wingdings" panose="05000000000000000000" pitchFamily="2" charset="2"/>
              <a:buChar char="ü"/>
            </a:pPr>
            <a:endParaRPr lang="en-US" sz="1400" dirty="0">
              <a:latin typeface="Calibri" pitchFamily="34" charset="0"/>
            </a:endParaRPr>
          </a:p>
        </p:txBody>
      </p:sp>
      <p:sp>
        <p:nvSpPr>
          <p:cNvPr id="8" name="Rectangle 7"/>
          <p:cNvSpPr/>
          <p:nvPr/>
        </p:nvSpPr>
        <p:spPr>
          <a:xfrm>
            <a:off x="574766" y="4658583"/>
            <a:ext cx="5059679" cy="1477328"/>
          </a:xfrm>
          <a:prstGeom prst="rect">
            <a:avLst/>
          </a:prstGeom>
        </p:spPr>
        <p:txBody>
          <a:bodyPr wrap="square">
            <a:spAutoFit/>
          </a:bodyPr>
          <a:lstStyle/>
          <a:p>
            <a:pPr marL="398463" lvl="1" indent="-171450" defTabSz="914421">
              <a:spcAft>
                <a:spcPts val="600"/>
              </a:spcAft>
              <a:buFont typeface="Wingdings" panose="05000000000000000000" pitchFamily="2" charset="2"/>
              <a:buChar char="ü"/>
            </a:pPr>
            <a:r>
              <a:rPr lang="en-US" sz="1400" dirty="0">
                <a:latin typeface="Calibri" pitchFamily="34" charset="0"/>
              </a:rPr>
              <a:t>Master/slave network</a:t>
            </a:r>
          </a:p>
          <a:p>
            <a:pPr marL="398463" lvl="1" indent="-171450" defTabSz="914421">
              <a:spcAft>
                <a:spcPts val="600"/>
              </a:spcAft>
              <a:buFont typeface="Wingdings" panose="05000000000000000000" pitchFamily="2" charset="2"/>
              <a:buChar char="ü"/>
            </a:pPr>
            <a:r>
              <a:rPr lang="en-US" sz="1400" dirty="0">
                <a:latin typeface="Calibri" pitchFamily="34" charset="0"/>
              </a:rPr>
              <a:t>CAN communication</a:t>
            </a:r>
          </a:p>
          <a:p>
            <a:pPr marL="398463" lvl="1" indent="-171450" defTabSz="914421">
              <a:spcAft>
                <a:spcPts val="600"/>
              </a:spcAft>
              <a:buFont typeface="Wingdings" panose="05000000000000000000" pitchFamily="2" charset="2"/>
              <a:buChar char="ü"/>
            </a:pPr>
            <a:r>
              <a:rPr lang="en-US" sz="1400" dirty="0">
                <a:latin typeface="Calibri" pitchFamily="34" charset="0"/>
              </a:rPr>
              <a:t>Only one module must be programmed with the design file</a:t>
            </a:r>
          </a:p>
          <a:p>
            <a:pPr marL="512763" lvl="1" indent="-285750" defTabSz="914421">
              <a:spcAft>
                <a:spcPts val="600"/>
              </a:spcAft>
              <a:buBlip>
                <a:blip r:embed="rId3"/>
              </a:buBlip>
            </a:pPr>
            <a:r>
              <a:rPr lang="en-US" sz="1400" dirty="0">
                <a:latin typeface="Calibri" pitchFamily="34" charset="0"/>
              </a:rPr>
              <a:t>Each module only communicates with the master module</a:t>
            </a:r>
          </a:p>
          <a:p>
            <a:pPr marL="512763" lvl="1" indent="-285750" defTabSz="914421">
              <a:spcAft>
                <a:spcPts val="600"/>
              </a:spcAft>
              <a:buBlip>
                <a:blip r:embed="rId3"/>
              </a:buBlip>
            </a:pPr>
            <a:r>
              <a:rPr lang="en-US" sz="1400" dirty="0">
                <a:latin typeface="Calibri" pitchFamily="34" charset="0"/>
              </a:rPr>
              <a:t>Two programs: mux configurator, display configurator</a:t>
            </a:r>
          </a:p>
        </p:txBody>
      </p:sp>
      <p:sp>
        <p:nvSpPr>
          <p:cNvPr id="9" name="Rectangle 8"/>
          <p:cNvSpPr/>
          <p:nvPr/>
        </p:nvSpPr>
        <p:spPr>
          <a:xfrm>
            <a:off x="6500949" y="3765954"/>
            <a:ext cx="5059679" cy="2646878"/>
          </a:xfrm>
          <a:prstGeom prst="rect">
            <a:avLst/>
          </a:prstGeom>
        </p:spPr>
        <p:txBody>
          <a:bodyPr wrap="square">
            <a:spAutoFit/>
          </a:bodyPr>
          <a:lstStyle/>
          <a:p>
            <a:pPr marL="398463" lvl="1" indent="-171450" defTabSz="914421">
              <a:spcAft>
                <a:spcPts val="1200"/>
              </a:spcAft>
              <a:buFont typeface="Wingdings" panose="05000000000000000000" pitchFamily="2" charset="2"/>
              <a:buChar char="ü"/>
            </a:pPr>
            <a:r>
              <a:rPr lang="en-US" sz="1400" dirty="0">
                <a:latin typeface="Calibri" pitchFamily="34" charset="0"/>
              </a:rPr>
              <a:t>Advanced hybrid network </a:t>
            </a:r>
          </a:p>
          <a:p>
            <a:pPr marL="398463" lvl="1" indent="-171450" defTabSz="914421">
              <a:spcAft>
                <a:spcPts val="1200"/>
              </a:spcAft>
              <a:buFont typeface="Wingdings" panose="05000000000000000000" pitchFamily="2" charset="2"/>
              <a:buChar char="ü"/>
            </a:pPr>
            <a:r>
              <a:rPr lang="en-US" sz="1400" dirty="0">
                <a:latin typeface="Calibri" pitchFamily="34" charset="0"/>
              </a:rPr>
              <a:t>CAN communication, with ability to easily implement 3</a:t>
            </a:r>
            <a:r>
              <a:rPr lang="en-US" sz="1400" baseline="30000" dirty="0">
                <a:latin typeface="Calibri" pitchFamily="34" charset="0"/>
              </a:rPr>
              <a:t>rd</a:t>
            </a:r>
            <a:r>
              <a:rPr lang="en-US" sz="1400" dirty="0">
                <a:latin typeface="Calibri" pitchFamily="34" charset="0"/>
              </a:rPr>
              <a:t> party CAN devices</a:t>
            </a:r>
          </a:p>
          <a:p>
            <a:pPr marL="398463" lvl="1" indent="-171450" defTabSz="914421">
              <a:spcAft>
                <a:spcPts val="1200"/>
              </a:spcAft>
              <a:buFont typeface="Wingdings" panose="05000000000000000000" pitchFamily="2" charset="2"/>
              <a:buChar char="ü"/>
            </a:pPr>
            <a:r>
              <a:rPr lang="en-US" sz="1400" dirty="0">
                <a:latin typeface="Calibri" pitchFamily="34" charset="0"/>
              </a:rPr>
              <a:t>Only required to program one module with the design file </a:t>
            </a:r>
          </a:p>
          <a:p>
            <a:pPr marL="398463" lvl="1" indent="-171450" defTabSz="914421">
              <a:spcAft>
                <a:spcPts val="1200"/>
              </a:spcAft>
              <a:buFont typeface="Wingdings" panose="05000000000000000000" pitchFamily="2" charset="2"/>
              <a:buChar char="ü"/>
            </a:pPr>
            <a:r>
              <a:rPr lang="en-US" sz="1400" dirty="0">
                <a:latin typeface="Calibri" pitchFamily="34" charset="0"/>
              </a:rPr>
              <a:t>Design can be pulled from the network (the design can be locked by the OEM)</a:t>
            </a:r>
          </a:p>
          <a:p>
            <a:pPr marL="398463" lvl="1" indent="-171450" defTabSz="914421">
              <a:spcAft>
                <a:spcPts val="1200"/>
              </a:spcAft>
              <a:buFont typeface="Wingdings" panose="05000000000000000000" pitchFamily="2" charset="2"/>
              <a:buChar char="ü"/>
            </a:pPr>
            <a:r>
              <a:rPr lang="en-US" sz="1400" dirty="0">
                <a:latin typeface="Calibri" pitchFamily="34" charset="0"/>
              </a:rPr>
              <a:t>A single program to configure mux, configure displays (Vista and </a:t>
            </a:r>
            <a:r>
              <a:rPr lang="en-US" sz="1400" dirty="0" err="1">
                <a:latin typeface="Calibri" pitchFamily="34" charset="0"/>
              </a:rPr>
              <a:t>UltraView</a:t>
            </a:r>
            <a:r>
              <a:rPr lang="en-US" sz="1400" dirty="0">
                <a:latin typeface="Calibri" pitchFamily="34" charset="0"/>
              </a:rPr>
              <a:t>), reports, diagnostics, simulations, and downloads</a:t>
            </a:r>
          </a:p>
        </p:txBody>
      </p:sp>
    </p:spTree>
    <p:extLst>
      <p:ext uri="{BB962C8B-B14F-4D97-AF65-F5344CB8AC3E}">
        <p14:creationId xmlns:p14="http://schemas.microsoft.com/office/powerpoint/2010/main" val="9274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056" y="-154014"/>
            <a:ext cx="10515600" cy="1325563"/>
          </a:xfrm>
        </p:spPr>
        <p:txBody>
          <a:bodyPr/>
          <a:lstStyle/>
          <a:p>
            <a:r>
              <a:rPr lang="en-US" dirty="0"/>
              <a:t>Multiplexing Systems</a:t>
            </a:r>
          </a:p>
        </p:txBody>
      </p:sp>
      <p:sp>
        <p:nvSpPr>
          <p:cNvPr id="6" name="AutoShape 18" descr="Image result for bi directional secure icon transparen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0" name="Title 4"/>
          <p:cNvSpPr txBox="1">
            <a:spLocks/>
          </p:cNvSpPr>
          <p:nvPr/>
        </p:nvSpPr>
        <p:spPr bwMode="auto">
          <a:xfrm>
            <a:off x="1993078" y="1029813"/>
            <a:ext cx="8217722" cy="34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400" b="1" kern="1200">
                <a:solidFill>
                  <a:schemeClr val="bg1"/>
                </a:solidFill>
                <a:latin typeface="Arial"/>
                <a:ea typeface="ＭＳ Ｐゴシック" pitchFamily="-107" charset="-128"/>
                <a:cs typeface="Arial"/>
              </a:defRPr>
            </a:lvl1pPr>
            <a:lvl2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2pPr>
            <a:lvl3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3pPr>
            <a:lvl4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4pPr>
            <a:lvl5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5pPr>
            <a:lvl6pPr marL="4572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6pPr>
            <a:lvl7pPr marL="9144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7pPr>
            <a:lvl8pPr marL="13716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8pPr>
            <a:lvl9pPr marL="18288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9pPr>
          </a:lstStyle>
          <a:p>
            <a:r>
              <a:rPr lang="en-US" dirty="0">
                <a:solidFill>
                  <a:srgbClr val="1F60A9"/>
                </a:solidFill>
              </a:rPr>
              <a:t>The Future</a:t>
            </a:r>
          </a:p>
        </p:txBody>
      </p:sp>
      <p:sp>
        <p:nvSpPr>
          <p:cNvPr id="12" name="Rectangle 11"/>
          <p:cNvSpPr/>
          <p:nvPr/>
        </p:nvSpPr>
        <p:spPr>
          <a:xfrm>
            <a:off x="428922" y="1920481"/>
            <a:ext cx="3366942" cy="400110"/>
          </a:xfrm>
          <a:prstGeom prst="rect">
            <a:avLst/>
          </a:prstGeom>
        </p:spPr>
        <p:txBody>
          <a:bodyPr wrap="square">
            <a:spAutoFit/>
          </a:bodyPr>
          <a:lstStyle/>
          <a:p>
            <a:pPr marL="227013" lvl="1" algn="ctr" defTabSz="914421">
              <a:spcAft>
                <a:spcPts val="1200"/>
              </a:spcAft>
            </a:pPr>
            <a:r>
              <a:rPr lang="en-US" sz="2000" b="1" dirty="0">
                <a:solidFill>
                  <a:srgbClr val="1F60A9"/>
                </a:solidFill>
                <a:latin typeface="Calibri" pitchFamily="34" charset="0"/>
              </a:rPr>
              <a:t>Master/Slave</a:t>
            </a:r>
          </a:p>
        </p:txBody>
      </p:sp>
      <p:sp>
        <p:nvSpPr>
          <p:cNvPr id="13" name="Content Placeholder 2"/>
          <p:cNvSpPr>
            <a:spLocks noGrp="1"/>
          </p:cNvSpPr>
          <p:nvPr>
            <p:ph idx="1"/>
          </p:nvPr>
        </p:nvSpPr>
        <p:spPr>
          <a:xfrm>
            <a:off x="1870075" y="1446760"/>
            <a:ext cx="8418784" cy="432625"/>
          </a:xfrm>
        </p:spPr>
        <p:txBody>
          <a:bodyPr/>
          <a:lstStyle/>
          <a:p>
            <a:r>
              <a:rPr lang="en-US" altLang="en-US" sz="2000" dirty="0"/>
              <a:t>Allow the user to choose the network topology</a:t>
            </a:r>
          </a:p>
          <a:p>
            <a:pPr marL="457200" lvl="1" indent="0">
              <a:buNone/>
            </a:pPr>
            <a:endParaRPr lang="en-US" altLang="en-US" sz="2000" b="1" dirty="0">
              <a:solidFill>
                <a:srgbClr val="00B050"/>
              </a:solidFill>
            </a:endParaRPr>
          </a:p>
        </p:txBody>
      </p:sp>
      <p:pic>
        <p:nvPicPr>
          <p:cNvPr id="4" name="Picture 3">
            <a:extLst>
              <a:ext uri="{FF2B5EF4-FFF2-40B4-BE49-F238E27FC236}">
                <a16:creationId xmlns:a16="http://schemas.microsoft.com/office/drawing/2014/main" id="{240D5D64-1D7B-4E00-8D4A-B70F0CD1AA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999" y="2671895"/>
            <a:ext cx="2448117" cy="2448117"/>
          </a:xfrm>
          <a:prstGeom prst="rect">
            <a:avLst/>
          </a:prstGeom>
        </p:spPr>
      </p:pic>
      <p:pic>
        <p:nvPicPr>
          <p:cNvPr id="11" name="Picture 10">
            <a:extLst>
              <a:ext uri="{FF2B5EF4-FFF2-40B4-BE49-F238E27FC236}">
                <a16:creationId xmlns:a16="http://schemas.microsoft.com/office/drawing/2014/main" id="{A3481FF7-E9EF-4C25-BD8D-F857974DA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9880" y="3037750"/>
            <a:ext cx="1716406" cy="1716406"/>
          </a:xfrm>
          <a:prstGeom prst="rect">
            <a:avLst/>
          </a:prstGeom>
        </p:spPr>
      </p:pic>
      <p:pic>
        <p:nvPicPr>
          <p:cNvPr id="16" name="Picture 15">
            <a:extLst>
              <a:ext uri="{FF2B5EF4-FFF2-40B4-BE49-F238E27FC236}">
                <a16:creationId xmlns:a16="http://schemas.microsoft.com/office/drawing/2014/main" id="{94A866B0-ACC6-4A9C-83FD-39B3B3F2D9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050" y="2671895"/>
            <a:ext cx="2126750" cy="3037719"/>
          </a:xfrm>
          <a:prstGeom prst="rect">
            <a:avLst/>
          </a:prstGeom>
        </p:spPr>
      </p:pic>
      <p:sp>
        <p:nvSpPr>
          <p:cNvPr id="17" name="Rectangle 16">
            <a:extLst>
              <a:ext uri="{FF2B5EF4-FFF2-40B4-BE49-F238E27FC236}">
                <a16:creationId xmlns:a16="http://schemas.microsoft.com/office/drawing/2014/main" id="{F51F231E-5F67-4123-B26F-98B2CEA8E42B}"/>
              </a:ext>
            </a:extLst>
          </p:cNvPr>
          <p:cNvSpPr/>
          <p:nvPr/>
        </p:nvSpPr>
        <p:spPr>
          <a:xfrm>
            <a:off x="3910385" y="1920481"/>
            <a:ext cx="3366942" cy="400110"/>
          </a:xfrm>
          <a:prstGeom prst="rect">
            <a:avLst/>
          </a:prstGeom>
        </p:spPr>
        <p:txBody>
          <a:bodyPr wrap="square">
            <a:spAutoFit/>
          </a:bodyPr>
          <a:lstStyle/>
          <a:p>
            <a:pPr marL="227013" lvl="1" algn="ctr" defTabSz="914421">
              <a:spcAft>
                <a:spcPts val="1200"/>
              </a:spcAft>
            </a:pPr>
            <a:r>
              <a:rPr lang="en-US" sz="2000" b="1" dirty="0">
                <a:solidFill>
                  <a:srgbClr val="1F60A9"/>
                </a:solidFill>
                <a:latin typeface="Calibri" pitchFamily="34" charset="0"/>
              </a:rPr>
              <a:t>Peer-to-Peer</a:t>
            </a:r>
          </a:p>
        </p:txBody>
      </p:sp>
      <p:sp>
        <p:nvSpPr>
          <p:cNvPr id="18" name="Rectangle 17">
            <a:extLst>
              <a:ext uri="{FF2B5EF4-FFF2-40B4-BE49-F238E27FC236}">
                <a16:creationId xmlns:a16="http://schemas.microsoft.com/office/drawing/2014/main" id="{AA875DD3-0E9B-4269-82E9-25C1F418764A}"/>
              </a:ext>
            </a:extLst>
          </p:cNvPr>
          <p:cNvSpPr/>
          <p:nvPr/>
        </p:nvSpPr>
        <p:spPr>
          <a:xfrm>
            <a:off x="7292536" y="1920481"/>
            <a:ext cx="3366942" cy="400110"/>
          </a:xfrm>
          <a:prstGeom prst="rect">
            <a:avLst/>
          </a:prstGeom>
        </p:spPr>
        <p:txBody>
          <a:bodyPr wrap="square">
            <a:spAutoFit/>
          </a:bodyPr>
          <a:lstStyle/>
          <a:p>
            <a:pPr marL="227013" lvl="1" algn="ctr" defTabSz="914421">
              <a:spcAft>
                <a:spcPts val="1200"/>
              </a:spcAft>
            </a:pPr>
            <a:r>
              <a:rPr lang="en-US" sz="2000" b="1" dirty="0">
                <a:solidFill>
                  <a:srgbClr val="1F60A9"/>
                </a:solidFill>
                <a:latin typeface="Calibri" pitchFamily="34" charset="0"/>
              </a:rPr>
              <a:t>Hybrid (Multi-Master)</a:t>
            </a:r>
          </a:p>
        </p:txBody>
      </p:sp>
    </p:spTree>
    <p:extLst>
      <p:ext uri="{BB962C8B-B14F-4D97-AF65-F5344CB8AC3E}">
        <p14:creationId xmlns:p14="http://schemas.microsoft.com/office/powerpoint/2010/main" val="1434596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056" y="-154014"/>
            <a:ext cx="10515600" cy="1325563"/>
          </a:xfrm>
        </p:spPr>
        <p:txBody>
          <a:bodyPr/>
          <a:lstStyle/>
          <a:p>
            <a:r>
              <a:rPr lang="en-US" dirty="0"/>
              <a:t>Multiplexing Systems</a:t>
            </a:r>
          </a:p>
        </p:txBody>
      </p:sp>
      <p:sp>
        <p:nvSpPr>
          <p:cNvPr id="6" name="AutoShape 18" descr="Image result for bi directional secure icon transparen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0" name="Title 4"/>
          <p:cNvSpPr txBox="1">
            <a:spLocks/>
          </p:cNvSpPr>
          <p:nvPr/>
        </p:nvSpPr>
        <p:spPr bwMode="auto">
          <a:xfrm>
            <a:off x="1060749" y="981075"/>
            <a:ext cx="821772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400" b="1" kern="1200">
                <a:solidFill>
                  <a:schemeClr val="bg1"/>
                </a:solidFill>
                <a:latin typeface="Arial"/>
                <a:ea typeface="ＭＳ Ｐゴシック" pitchFamily="-107" charset="-128"/>
                <a:cs typeface="Arial"/>
              </a:defRPr>
            </a:lvl1pPr>
            <a:lvl2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2pPr>
            <a:lvl3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3pPr>
            <a:lvl4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4pPr>
            <a:lvl5pPr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cs typeface="Arial" pitchFamily="34" charset="0"/>
              </a:defRPr>
            </a:lvl5pPr>
            <a:lvl6pPr marL="4572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6pPr>
            <a:lvl7pPr marL="9144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7pPr>
            <a:lvl8pPr marL="13716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8pPr>
            <a:lvl9pPr marL="1828800" algn="l" defTabSz="457200" rtl="0" eaLnBrk="1" fontAlgn="base" hangingPunct="1">
              <a:spcBef>
                <a:spcPct val="0"/>
              </a:spcBef>
              <a:spcAft>
                <a:spcPct val="0"/>
              </a:spcAft>
              <a:defRPr sz="2400" b="1">
                <a:solidFill>
                  <a:schemeClr val="bg1"/>
                </a:solidFill>
                <a:latin typeface="Arial" pitchFamily="-107" charset="0"/>
                <a:ea typeface="ＭＳ Ｐゴシック" pitchFamily="-107" charset="-128"/>
              </a:defRPr>
            </a:lvl9pPr>
          </a:lstStyle>
          <a:p>
            <a:r>
              <a:rPr lang="en-US" dirty="0">
                <a:solidFill>
                  <a:srgbClr val="1F60A9"/>
                </a:solidFill>
              </a:rPr>
              <a:t>The Future</a:t>
            </a:r>
          </a:p>
        </p:txBody>
      </p:sp>
      <p:sp>
        <p:nvSpPr>
          <p:cNvPr id="12" name="Rectangle 11"/>
          <p:cNvSpPr/>
          <p:nvPr/>
        </p:nvSpPr>
        <p:spPr>
          <a:xfrm>
            <a:off x="940357" y="1582340"/>
            <a:ext cx="4653498" cy="3693319"/>
          </a:xfrm>
          <a:prstGeom prst="rect">
            <a:avLst/>
          </a:prstGeom>
        </p:spPr>
        <p:txBody>
          <a:bodyPr wrap="square">
            <a:spAutoFit/>
          </a:bodyPr>
          <a:lstStyle/>
          <a:p>
            <a:pPr marL="227013" lvl="1" defTabSz="914421">
              <a:spcAft>
                <a:spcPts val="1200"/>
              </a:spcAft>
            </a:pPr>
            <a:r>
              <a:rPr lang="en-US" sz="2000" b="1" dirty="0">
                <a:solidFill>
                  <a:srgbClr val="1F60A9"/>
                </a:solidFill>
                <a:latin typeface="Calibri" pitchFamily="34" charset="0"/>
              </a:rPr>
              <a:t>Self-healing capability</a:t>
            </a:r>
          </a:p>
          <a:p>
            <a:pPr marL="398463" lvl="1" indent="-171450" defTabSz="914421">
              <a:spcAft>
                <a:spcPts val="1200"/>
              </a:spcAft>
              <a:buFont typeface="Wingdings" panose="05000000000000000000" pitchFamily="2" charset="2"/>
              <a:buChar char="ü"/>
            </a:pPr>
            <a:r>
              <a:rPr lang="en-US" sz="1400" dirty="0">
                <a:solidFill>
                  <a:srgbClr val="1F60A9"/>
                </a:solidFill>
                <a:latin typeface="Calibri" pitchFamily="34" charset="0"/>
              </a:rPr>
              <a:t>Each Master-capable module will contain the full design file</a:t>
            </a:r>
          </a:p>
          <a:p>
            <a:pPr marL="969963" lvl="2" indent="-285750" defTabSz="914421">
              <a:spcAft>
                <a:spcPts val="1200"/>
              </a:spcAft>
              <a:buFont typeface="Arial" panose="020B0604020202020204" pitchFamily="34" charset="0"/>
              <a:buChar char="•"/>
            </a:pPr>
            <a:r>
              <a:rPr lang="en-US" sz="1400" dirty="0">
                <a:solidFill>
                  <a:srgbClr val="1F60A9"/>
                </a:solidFill>
                <a:latin typeface="Calibri" pitchFamily="34" charset="0"/>
              </a:rPr>
              <a:t>Master-capable modules are: Hercules HC, Hercules V, 8x16, </a:t>
            </a:r>
            <a:r>
              <a:rPr lang="en-US" sz="1400" dirty="0" err="1">
                <a:solidFill>
                  <a:srgbClr val="1F60A9"/>
                </a:solidFill>
                <a:latin typeface="Calibri" pitchFamily="34" charset="0"/>
              </a:rPr>
              <a:t>SuperNode</a:t>
            </a:r>
            <a:endParaRPr lang="en-US" sz="1400" dirty="0">
              <a:solidFill>
                <a:srgbClr val="1F60A9"/>
              </a:solidFill>
              <a:latin typeface="Calibri" pitchFamily="34" charset="0"/>
            </a:endParaRPr>
          </a:p>
          <a:p>
            <a:pPr marL="398463" lvl="1" indent="-171450" defTabSz="914421">
              <a:spcAft>
                <a:spcPts val="1200"/>
              </a:spcAft>
              <a:buFont typeface="Wingdings" panose="05000000000000000000" pitchFamily="2" charset="2"/>
              <a:buChar char="ü"/>
            </a:pPr>
            <a:r>
              <a:rPr lang="en-US" sz="1400" dirty="0">
                <a:solidFill>
                  <a:srgbClr val="1F60A9"/>
                </a:solidFill>
                <a:latin typeface="Calibri" pitchFamily="34" charset="0"/>
              </a:rPr>
              <a:t>If a Master-capable module is replaced then another Master-capable module can re-load its design file*</a:t>
            </a:r>
          </a:p>
          <a:p>
            <a:pPr marL="969963" lvl="2" indent="-285750" defTabSz="914421">
              <a:spcAft>
                <a:spcPts val="1200"/>
              </a:spcAft>
              <a:buFont typeface="Arial" panose="020B0604020202020204" pitchFamily="34" charset="0"/>
              <a:buChar char="•"/>
            </a:pPr>
            <a:r>
              <a:rPr lang="en-US" sz="1400" dirty="0">
                <a:solidFill>
                  <a:srgbClr val="1F60A9"/>
                </a:solidFill>
                <a:latin typeface="Calibri" pitchFamily="34" charset="0"/>
              </a:rPr>
              <a:t>Regardless of the topology chosen: master/slave, peer-to-peer, or hybrid (multi-master)</a:t>
            </a:r>
          </a:p>
          <a:p>
            <a:pPr marL="969963" lvl="2" indent="-285750" defTabSz="914421">
              <a:spcAft>
                <a:spcPts val="1200"/>
              </a:spcAft>
              <a:buFont typeface="Arial" panose="020B0604020202020204" pitchFamily="34" charset="0"/>
              <a:buChar char="•"/>
            </a:pPr>
            <a:endParaRPr lang="en-US" sz="1400" dirty="0">
              <a:solidFill>
                <a:srgbClr val="1F60A9"/>
              </a:solidFill>
              <a:latin typeface="Calibri" pitchFamily="34" charset="0"/>
            </a:endParaRPr>
          </a:p>
          <a:p>
            <a:pPr marL="684213" lvl="2" defTabSz="914421">
              <a:spcAft>
                <a:spcPts val="1200"/>
              </a:spcAft>
            </a:pPr>
            <a:r>
              <a:rPr lang="en-US" sz="1400" dirty="0">
                <a:solidFill>
                  <a:srgbClr val="1F60A9"/>
                </a:solidFill>
                <a:latin typeface="Calibri" pitchFamily="34" charset="0"/>
              </a:rPr>
              <a:t>*Does not include displays</a:t>
            </a:r>
          </a:p>
        </p:txBody>
      </p:sp>
      <p:pic>
        <p:nvPicPr>
          <p:cNvPr id="11" name="Picture 10">
            <a:extLst>
              <a:ext uri="{FF2B5EF4-FFF2-40B4-BE49-F238E27FC236}">
                <a16:creationId xmlns:a16="http://schemas.microsoft.com/office/drawing/2014/main" id="{A3481FF7-E9EF-4C25-BD8D-F857974DA1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8146" y="1810845"/>
            <a:ext cx="2766490" cy="3010188"/>
          </a:xfrm>
          <a:prstGeom prst="rect">
            <a:avLst/>
          </a:prstGeom>
        </p:spPr>
      </p:pic>
    </p:spTree>
    <p:extLst>
      <p:ext uri="{BB962C8B-B14F-4D97-AF65-F5344CB8AC3E}">
        <p14:creationId xmlns:p14="http://schemas.microsoft.com/office/powerpoint/2010/main" val="3094391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83695" y="667002"/>
            <a:ext cx="4171950" cy="400050"/>
          </a:xfrm>
        </p:spPr>
        <p:txBody>
          <a:bodyPr>
            <a:normAutofit fontScale="90000"/>
          </a:bodyPr>
          <a:lstStyle/>
          <a:p>
            <a:r>
              <a:rPr lang="en-US" dirty="0">
                <a:solidFill>
                  <a:srgbClr val="1F60A9"/>
                </a:solidFill>
              </a:rPr>
              <a:t>Next generation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12" y="1318891"/>
            <a:ext cx="2775860" cy="818858"/>
          </a:xfrm>
          <a:prstGeom prst="rect">
            <a:avLst/>
          </a:prstGeom>
        </p:spPr>
      </p:pic>
      <p:sp>
        <p:nvSpPr>
          <p:cNvPr id="9" name="Rectangle 8"/>
          <p:cNvSpPr/>
          <p:nvPr/>
        </p:nvSpPr>
        <p:spPr>
          <a:xfrm>
            <a:off x="2890761" y="1067052"/>
            <a:ext cx="8923565" cy="5663089"/>
          </a:xfrm>
          <a:prstGeom prst="rect">
            <a:avLst/>
          </a:prstGeom>
        </p:spPr>
        <p:txBody>
          <a:bodyPr wrap="square">
            <a:spAutoFit/>
          </a:bodyPr>
          <a:lstStyle/>
          <a:p>
            <a:pPr marL="398463" lvl="1" indent="-171450" defTabSz="914421">
              <a:spcAft>
                <a:spcPts val="0"/>
              </a:spcAft>
              <a:buFont typeface="Wingdings" panose="05000000000000000000" pitchFamily="2" charset="2"/>
              <a:buChar char="ü"/>
            </a:pPr>
            <a:r>
              <a:rPr lang="en-US" sz="1400" b="1" dirty="0">
                <a:latin typeface="Calibri" pitchFamily="34" charset="0"/>
              </a:rPr>
              <a:t>Native Controller Area Network (CAN) communication</a:t>
            </a:r>
          </a:p>
          <a:p>
            <a:pPr marL="969963" lvl="2" indent="-285750" defTabSz="914421">
              <a:spcAft>
                <a:spcPts val="0"/>
              </a:spcAft>
              <a:buFont typeface="Arial" panose="020B0604020202020204" pitchFamily="34" charset="0"/>
              <a:buChar char="•"/>
            </a:pPr>
            <a:r>
              <a:rPr lang="en-US" sz="1400" dirty="0">
                <a:latin typeface="Calibri" pitchFamily="34" charset="0"/>
              </a:rPr>
              <a:t>Node-to-node communication utilizes this robust vehicle bus standard.  </a:t>
            </a:r>
          </a:p>
          <a:p>
            <a:pPr marL="969963" lvl="2" indent="-285750" defTabSz="914421">
              <a:spcAft>
                <a:spcPts val="0"/>
              </a:spcAft>
              <a:buFont typeface="Arial" panose="020B0604020202020204" pitchFamily="34" charset="0"/>
              <a:buChar char="•"/>
            </a:pPr>
            <a:r>
              <a:rPr lang="en-US" sz="1400" dirty="0">
                <a:latin typeface="Calibri" pitchFamily="34" charset="0"/>
              </a:rPr>
              <a:t>User definable custom CAN libraries allow for 11-bit and 29-bit identifiers and 3</a:t>
            </a:r>
            <a:r>
              <a:rPr lang="en-US" sz="1400" baseline="30000" dirty="0">
                <a:latin typeface="Calibri" pitchFamily="34" charset="0"/>
              </a:rPr>
              <a:t>rd</a:t>
            </a:r>
            <a:r>
              <a:rPr lang="en-US" sz="1400" dirty="0">
                <a:latin typeface="Calibri" pitchFamily="34" charset="0"/>
              </a:rPr>
              <a:t> part integration.</a:t>
            </a:r>
          </a:p>
          <a:p>
            <a:pPr marL="969963" lvl="2" indent="-285750" defTabSz="914421">
              <a:spcAft>
                <a:spcPts val="0"/>
              </a:spcAft>
              <a:buFont typeface="Arial" panose="020B0604020202020204" pitchFamily="34" charset="0"/>
              <a:buChar char="•"/>
            </a:pPr>
            <a:r>
              <a:rPr lang="en-US" sz="1400" dirty="0">
                <a:latin typeface="Calibri" pitchFamily="34" charset="0"/>
              </a:rPr>
              <a:t>SAE J1939 CAN library is standard.</a:t>
            </a:r>
          </a:p>
          <a:p>
            <a:pPr marL="969963" lvl="2" indent="-285750" defTabSz="914421">
              <a:spcAft>
                <a:spcPts val="0"/>
              </a:spcAft>
              <a:buFont typeface="Arial" panose="020B0604020202020204" pitchFamily="34" charset="0"/>
              <a:buChar char="•"/>
            </a:pPr>
            <a:r>
              <a:rPr lang="en-US" sz="1400" dirty="0">
                <a:latin typeface="Calibri" pitchFamily="34" charset="0"/>
              </a:rPr>
              <a:t>Configurable bus baud rate (125 </a:t>
            </a:r>
            <a:r>
              <a:rPr lang="en-US" sz="1400" dirty="0" err="1">
                <a:latin typeface="Calibri" pitchFamily="34" charset="0"/>
              </a:rPr>
              <a:t>kbit</a:t>
            </a:r>
            <a:r>
              <a:rPr lang="en-US" sz="1400" dirty="0">
                <a:latin typeface="Calibri" pitchFamily="34" charset="0"/>
              </a:rPr>
              <a:t>/s, 250 </a:t>
            </a:r>
            <a:r>
              <a:rPr lang="en-US" sz="1400" dirty="0" err="1">
                <a:latin typeface="Calibri" pitchFamily="34" charset="0"/>
              </a:rPr>
              <a:t>kbit</a:t>
            </a:r>
            <a:r>
              <a:rPr lang="en-US" sz="1400" dirty="0">
                <a:latin typeface="Calibri" pitchFamily="34" charset="0"/>
              </a:rPr>
              <a:t>/s, 500 </a:t>
            </a:r>
            <a:r>
              <a:rPr lang="en-US" sz="1400" dirty="0" err="1">
                <a:latin typeface="Calibri" pitchFamily="34" charset="0"/>
              </a:rPr>
              <a:t>kbit</a:t>
            </a:r>
            <a:r>
              <a:rPr lang="en-US" sz="1400" dirty="0">
                <a:latin typeface="Calibri" pitchFamily="34" charset="0"/>
              </a:rPr>
              <a:t>/s, 1 Mbit/s).</a:t>
            </a:r>
            <a:br>
              <a:rPr lang="en-US" sz="1400" dirty="0">
                <a:latin typeface="Calibri" pitchFamily="34" charset="0"/>
              </a:rPr>
            </a:br>
            <a:endParaRPr lang="en-US" sz="800" dirty="0">
              <a:latin typeface="Calibri" pitchFamily="34" charset="0"/>
            </a:endParaRPr>
          </a:p>
          <a:p>
            <a:pPr marL="398463" lvl="1" indent="-171450" defTabSz="914421">
              <a:spcAft>
                <a:spcPts val="0"/>
              </a:spcAft>
              <a:buFont typeface="Wingdings" panose="05000000000000000000" pitchFamily="2" charset="2"/>
              <a:buChar char="ü"/>
            </a:pPr>
            <a:r>
              <a:rPr lang="en-US" sz="1400" b="1" dirty="0">
                <a:latin typeface="Calibri" pitchFamily="34" charset="0"/>
              </a:rPr>
              <a:t>Advanced hybrid network </a:t>
            </a:r>
          </a:p>
          <a:p>
            <a:pPr marL="969963" lvl="2" indent="-285750" defTabSz="914421">
              <a:spcAft>
                <a:spcPts val="0"/>
              </a:spcAft>
              <a:buFont typeface="Arial" panose="020B0604020202020204" pitchFamily="34" charset="0"/>
              <a:buChar char="•"/>
            </a:pPr>
            <a:r>
              <a:rPr lang="en-US" sz="1400" dirty="0">
                <a:latin typeface="Calibri" pitchFamily="34" charset="0"/>
              </a:rPr>
              <a:t>Dynamic address claiming to allow easy module installation and changes.  </a:t>
            </a:r>
          </a:p>
          <a:p>
            <a:pPr marL="969963" lvl="2" indent="-285750" defTabSz="914421">
              <a:spcAft>
                <a:spcPts val="0"/>
              </a:spcAft>
              <a:buFont typeface="Arial" panose="020B0604020202020204" pitchFamily="34" charset="0"/>
              <a:buChar char="•"/>
            </a:pPr>
            <a:r>
              <a:rPr lang="en-US" sz="1400" dirty="0">
                <a:latin typeface="Calibri" pitchFamily="34" charset="0"/>
              </a:rPr>
              <a:t>System can be set up for peer-to-peer or master/slave.</a:t>
            </a:r>
          </a:p>
          <a:p>
            <a:pPr marL="969963" lvl="2" indent="-285750" defTabSz="914421">
              <a:spcAft>
                <a:spcPts val="0"/>
              </a:spcAft>
              <a:buFont typeface="Arial" panose="020B0604020202020204" pitchFamily="34" charset="0"/>
              <a:buChar char="•"/>
            </a:pPr>
            <a:r>
              <a:rPr lang="en-US" sz="1400" dirty="0">
                <a:latin typeface="Calibri" pitchFamily="34" charset="0"/>
              </a:rPr>
              <a:t>Feasibility study underway to determine  if a “self-heal” capability  can be implemented  [a replaced node(s) program can be automatically updated by the  other node(s) in the system]. </a:t>
            </a:r>
            <a:br>
              <a:rPr lang="en-US" sz="1400" dirty="0">
                <a:latin typeface="Calibri" pitchFamily="34" charset="0"/>
              </a:rPr>
            </a:br>
            <a:endParaRPr lang="en-US" sz="800" dirty="0">
              <a:latin typeface="Calibri" pitchFamily="34" charset="0"/>
            </a:endParaRPr>
          </a:p>
          <a:p>
            <a:pPr marL="398463" lvl="1" indent="-171450" defTabSz="914421">
              <a:spcAft>
                <a:spcPts val="0"/>
              </a:spcAft>
              <a:buFont typeface="Wingdings" panose="05000000000000000000" pitchFamily="2" charset="2"/>
              <a:buChar char="ü"/>
            </a:pPr>
            <a:r>
              <a:rPr lang="en-US" sz="1400" b="1" dirty="0">
                <a:latin typeface="Calibri" pitchFamily="34" charset="0"/>
              </a:rPr>
              <a:t>Visual design language</a:t>
            </a:r>
          </a:p>
          <a:p>
            <a:pPr marL="969963" lvl="2" indent="-285750" defTabSz="914421">
              <a:spcAft>
                <a:spcPts val="0"/>
              </a:spcAft>
              <a:buFont typeface="Arial" panose="020B0604020202020204" pitchFamily="34" charset="0"/>
              <a:buChar char="•"/>
            </a:pPr>
            <a:r>
              <a:rPr lang="en-US" sz="1400" dirty="0">
                <a:latin typeface="Calibri" pitchFamily="34" charset="0"/>
              </a:rPr>
              <a:t>Easy to follow, point-to-point design elements.  </a:t>
            </a:r>
          </a:p>
          <a:p>
            <a:pPr marL="969963" lvl="2" indent="-285750" defTabSz="914421">
              <a:spcAft>
                <a:spcPts val="0"/>
              </a:spcAft>
              <a:buFont typeface="Arial" panose="020B0604020202020204" pitchFamily="34" charset="0"/>
              <a:buChar char="•"/>
            </a:pPr>
            <a:r>
              <a:rPr lang="en-US" sz="1400" dirty="0">
                <a:latin typeface="Calibri" pitchFamily="34" charset="0"/>
              </a:rPr>
              <a:t>Visual representation of nodes and their pin-to-logic associations.</a:t>
            </a:r>
            <a:br>
              <a:rPr lang="en-US" sz="1400" dirty="0">
                <a:latin typeface="Calibri" pitchFamily="34" charset="0"/>
              </a:rPr>
            </a:br>
            <a:endParaRPr lang="en-US" sz="800" dirty="0">
              <a:latin typeface="Calibri" pitchFamily="34" charset="0"/>
            </a:endParaRPr>
          </a:p>
          <a:p>
            <a:pPr marL="398463" lvl="1" indent="-171450" defTabSz="914421">
              <a:spcAft>
                <a:spcPts val="0"/>
              </a:spcAft>
              <a:buFont typeface="Wingdings" panose="05000000000000000000" pitchFamily="2" charset="2"/>
              <a:buChar char="ü"/>
            </a:pPr>
            <a:r>
              <a:rPr lang="en-US" sz="1400" b="1" dirty="0">
                <a:latin typeface="Calibri" pitchFamily="34" charset="0"/>
              </a:rPr>
              <a:t>Singular focus – on our customers</a:t>
            </a:r>
          </a:p>
          <a:p>
            <a:pPr marL="969963" lvl="2" indent="-285750" defTabSz="914421">
              <a:spcAft>
                <a:spcPts val="0"/>
              </a:spcAft>
              <a:buFont typeface="Arial" panose="020B0604020202020204" pitchFamily="34" charset="0"/>
              <a:buChar char="•"/>
            </a:pPr>
            <a:r>
              <a:rPr lang="en-US" sz="1400" dirty="0">
                <a:latin typeface="Calibri" pitchFamily="34" charset="0"/>
              </a:rPr>
              <a:t>Listening to what is important to our customer’s leadership, sales people, designers, and markets.  </a:t>
            </a:r>
          </a:p>
          <a:p>
            <a:pPr marL="969963" lvl="2" indent="-285750" defTabSz="914421">
              <a:spcAft>
                <a:spcPts val="0"/>
              </a:spcAft>
              <a:buFont typeface="Arial" panose="020B0604020202020204" pitchFamily="34" charset="0"/>
              <a:buChar char="•"/>
            </a:pPr>
            <a:endParaRPr lang="en-US" sz="800" dirty="0">
              <a:latin typeface="Calibri" pitchFamily="34" charset="0"/>
            </a:endParaRPr>
          </a:p>
          <a:p>
            <a:pPr marL="398463" lvl="1" indent="-171450" defTabSz="914421">
              <a:spcAft>
                <a:spcPts val="0"/>
              </a:spcAft>
              <a:buFont typeface="Wingdings" panose="05000000000000000000" pitchFamily="2" charset="2"/>
              <a:buChar char="ü"/>
            </a:pPr>
            <a:r>
              <a:rPr lang="en-US" sz="1400" b="1" dirty="0">
                <a:latin typeface="Calibri" pitchFamily="34" charset="0"/>
              </a:rPr>
              <a:t>Display technology</a:t>
            </a:r>
          </a:p>
          <a:p>
            <a:pPr marL="969963" lvl="2" indent="-285750" defTabSz="914421">
              <a:spcAft>
                <a:spcPts val="0"/>
              </a:spcAft>
              <a:buFont typeface="Arial" panose="020B0604020202020204" pitchFamily="34" charset="0"/>
              <a:buChar char="•"/>
            </a:pPr>
            <a:r>
              <a:rPr lang="en-US" sz="1400" dirty="0" err="1">
                <a:latin typeface="Calibri" pitchFamily="34" charset="0"/>
              </a:rPr>
              <a:t>UltraView</a:t>
            </a:r>
            <a:r>
              <a:rPr lang="en-US" sz="1400" dirty="0">
                <a:latin typeface="Calibri" pitchFamily="34" charset="0"/>
              </a:rPr>
              <a:t> is incorporated and we will also provide integration of Vista display configurator as part of the new V-MUX configuration software.</a:t>
            </a:r>
          </a:p>
          <a:p>
            <a:pPr marL="969963" lvl="2" indent="-285750" defTabSz="914421">
              <a:spcAft>
                <a:spcPts val="0"/>
              </a:spcAft>
              <a:buFont typeface="Arial" panose="020B0604020202020204" pitchFamily="34" charset="0"/>
              <a:buChar char="•"/>
            </a:pPr>
            <a:r>
              <a:rPr lang="en-US" sz="1400" dirty="0" err="1">
                <a:latin typeface="Calibri" pitchFamily="34" charset="0"/>
              </a:rPr>
              <a:t>UltraView</a:t>
            </a:r>
            <a:r>
              <a:rPr lang="en-US" sz="1400" dirty="0">
                <a:latin typeface="Calibri" pitchFamily="34" charset="0"/>
              </a:rPr>
              <a:t> displays use the latest technologies to allow creating the best user interfaces and branding platforms.  </a:t>
            </a:r>
            <a:br>
              <a:rPr lang="en-US" sz="1400" dirty="0">
                <a:latin typeface="Calibri" pitchFamily="34" charset="0"/>
              </a:rPr>
            </a:br>
            <a:endParaRPr lang="en-US" sz="800" dirty="0">
              <a:latin typeface="Calibri" pitchFamily="34" charset="0"/>
            </a:endParaRPr>
          </a:p>
          <a:p>
            <a:pPr marL="398463" lvl="1" indent="-171450" defTabSz="914421">
              <a:spcAft>
                <a:spcPts val="0"/>
              </a:spcAft>
              <a:buFont typeface="Wingdings" panose="05000000000000000000" pitchFamily="2" charset="2"/>
              <a:buChar char="ü"/>
            </a:pPr>
            <a:r>
              <a:rPr lang="en-US" sz="1400" b="1" dirty="0" err="1">
                <a:latin typeface="Calibri" pitchFamily="34" charset="0"/>
              </a:rPr>
              <a:t>Captium</a:t>
            </a:r>
            <a:r>
              <a:rPr lang="en-US" sz="1400" b="1" dirty="0">
                <a:latin typeface="Calibri" pitchFamily="34" charset="0"/>
              </a:rPr>
              <a:t> telematics</a:t>
            </a:r>
          </a:p>
          <a:p>
            <a:pPr marL="969963" lvl="2" indent="-285750" defTabSz="914421">
              <a:spcAft>
                <a:spcPts val="0"/>
              </a:spcAft>
              <a:buFont typeface="Arial" panose="020B0604020202020204" pitchFamily="34" charset="0"/>
              <a:buChar char="•"/>
            </a:pPr>
            <a:r>
              <a:rPr lang="en-US" sz="1400" dirty="0">
                <a:latin typeface="Calibri" pitchFamily="34" charset="0"/>
              </a:rPr>
              <a:t>Cellular based, utilizing secure cloud servers.  Highly controlled and more data protected than Wi-Fi systems.</a:t>
            </a:r>
          </a:p>
        </p:txBody>
      </p:sp>
    </p:spTree>
    <p:extLst>
      <p:ext uri="{BB962C8B-B14F-4D97-AF65-F5344CB8AC3E}">
        <p14:creationId xmlns:p14="http://schemas.microsoft.com/office/powerpoint/2010/main" val="3644454496"/>
      </p:ext>
    </p:extLst>
  </p:cSld>
  <p:clrMapOvr>
    <a:masterClrMapping/>
  </p:clrMapOvr>
</p:sld>
</file>

<file path=ppt/theme/theme1.xml><?xml version="1.0" encoding="utf-8"?>
<a:theme xmlns:a="http://schemas.openxmlformats.org/drawingml/2006/main" name="IDEX - HA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X - HALE" id="{B5A98A14-ACE5-4054-9FCA-6103546078B9}" vid="{490FA8A1-9A87-4BDF-B8E3-CAD72353F8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811DD035B60442BB29E92F6DCF83B5" ma:contentTypeVersion="12" ma:contentTypeDescription="Create a new document." ma:contentTypeScope="" ma:versionID="4a58ee7241d2678dc768a533f75d0095">
  <xsd:schema xmlns:xsd="http://www.w3.org/2001/XMLSchema" xmlns:xs="http://www.w3.org/2001/XMLSchema" xmlns:p="http://schemas.microsoft.com/office/2006/metadata/properties" xmlns:ns3="d8eed9dc-ee70-433e-a898-0e7124c87d32" xmlns:ns4="1107cafa-8189-4c29-bb03-277409204761" targetNamespace="http://schemas.microsoft.com/office/2006/metadata/properties" ma:root="true" ma:fieldsID="3ea8746030daef90b97ab2e4faefeda9" ns3:_="" ns4:_="">
    <xsd:import namespace="d8eed9dc-ee70-433e-a898-0e7124c87d32"/>
    <xsd:import namespace="1107cafa-8189-4c29-bb03-2774092047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AutoKeyPoints" minOccurs="0"/>
                <xsd:element ref="ns4:MediaServiceKeyPoint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eed9dc-ee70-433e-a898-0e7124c87d3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07cafa-8189-4c29-bb03-2774092047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FDF775-6641-4BC7-8BA1-128C2D1762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eed9dc-ee70-433e-a898-0e7124c87d32"/>
    <ds:schemaRef ds:uri="1107cafa-8189-4c29-bb03-2774092047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30CAC4-B697-4C22-AB70-A0054BC23D31}">
  <ds:schemaRefs>
    <ds:schemaRef ds:uri="http://schemas.microsoft.com/sharepoint/v3/contenttype/forms"/>
  </ds:schemaRefs>
</ds:datastoreItem>
</file>

<file path=customXml/itemProps3.xml><?xml version="1.0" encoding="utf-8"?>
<ds:datastoreItem xmlns:ds="http://schemas.openxmlformats.org/officeDocument/2006/customXml" ds:itemID="{2D1EA3DF-52FD-4D07-B26D-E1E5351E8769}">
  <ds:schemaRefs>
    <ds:schemaRef ds:uri="http://purl.org/dc/dcmitype/"/>
    <ds:schemaRef ds:uri="http://schemas.microsoft.com/office/infopath/2007/PartnerControls"/>
    <ds:schemaRef ds:uri="1107cafa-8189-4c29-bb03-277409204761"/>
    <ds:schemaRef ds:uri="http://schemas.microsoft.com/office/2006/documentManagement/types"/>
    <ds:schemaRef ds:uri="http://purl.org/dc/elements/1.1/"/>
    <ds:schemaRef ds:uri="http://schemas.microsoft.com/office/2006/metadata/properties"/>
    <ds:schemaRef ds:uri="d8eed9dc-ee70-433e-a898-0e7124c87d32"/>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297</TotalTime>
  <Words>1315</Words>
  <Application>Microsoft Office PowerPoint</Application>
  <PresentationFormat>Widescreen</PresentationFormat>
  <Paragraphs>167</Paragraphs>
  <Slides>21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IDEX - HALE</vt:lpstr>
      <vt:lpstr>NEXT GENERATION MULTIPLEXING</vt:lpstr>
      <vt:lpstr>What is Multiplexing?</vt:lpstr>
      <vt:lpstr>EXAMPLES</vt:lpstr>
      <vt:lpstr>Multiplexing Systems</vt:lpstr>
      <vt:lpstr>COMMUNICATION METHODS</vt:lpstr>
      <vt:lpstr>V-MUX and ES-Key systems are merging</vt:lpstr>
      <vt:lpstr>Multiplexing Systems</vt:lpstr>
      <vt:lpstr>Multiplexing Systems</vt:lpstr>
      <vt:lpstr>Next generation</vt:lpstr>
      <vt:lpstr>Next generation V-MUX </vt:lpstr>
      <vt:lpstr>Next generation V-MUX </vt:lpstr>
      <vt:lpstr>Next generation V-MUX </vt:lpstr>
      <vt:lpstr>Next generation V-MUX </vt:lpstr>
      <vt:lpstr>The ES-Key Professional</vt:lpstr>
      <vt:lpstr>V-MUX® SystemDesigner® Software </vt:lpstr>
      <vt:lpstr>New V-MUX multiplex system – easier software</vt:lpstr>
      <vt:lpstr>New V-MUX multiplex system – easier software</vt:lpstr>
      <vt:lpstr>New V-MUX multiplex system – faster development</vt:lpstr>
      <vt:lpstr>Next generation V-MUX </vt:lpstr>
      <vt:lpstr>COMING SOON</vt:lpstr>
      <vt:lpstr>LET’S TAKE A LOOK…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GENERATION MULTIPLEXING</dc:title>
  <dc:creator>Foxx, Jeremy</dc:creator>
  <cp:lastModifiedBy>Foxx, Jeremy</cp:lastModifiedBy>
  <cp:revision>1</cp:revision>
  <dcterms:created xsi:type="dcterms:W3CDTF">2020-08-12T18:44:17Z</dcterms:created>
  <dcterms:modified xsi:type="dcterms:W3CDTF">2020-10-07T19:16:52Z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0x010100BC811DD035B60442BB29E92F6DCF83B5</vt:lpwstr>
  </property>
</Properties>
</file>